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43"/>
    <p:sldId id="257" r:id="rId44"/>
    <p:sldId id="258" r:id="rId45"/>
    <p:sldId id="259" r:id="rId46"/>
    <p:sldId id="260" r:id="rId47"/>
    <p:sldId id="261" r:id="rId48"/>
    <p:sldId id="262" r:id="rId49"/>
    <p:sldId id="263" r:id="rId50"/>
    <p:sldId id="264" r:id="rId51"/>
    <p:sldId id="265" r:id="rId52"/>
    <p:sldId id="266" r:id="rId53"/>
    <p:sldId id="267" r:id="rId54"/>
    <p:sldId id="268" r:id="rId55"/>
    <p:sldId id="269" r:id="rId56"/>
    <p:sldId id="270" r:id="rId57"/>
    <p:sldId id="271" r:id="rId58"/>
    <p:sldId id="272" r:id="rId59"/>
    <p:sldId id="273" r:id="rId60"/>
    <p:sldId id="274" r:id="rId61"/>
    <p:sldId id="275" r:id="rId62"/>
    <p:sldId id="276" r:id="rId63"/>
    <p:sldId id="277" r:id="rId64"/>
    <p:sldId id="278" r:id="rId65"/>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Garet 2" charset="1" panose="00000000000000000000"/>
      <p:regular r:id="rId10"/>
    </p:embeddedFont>
    <p:embeddedFont>
      <p:font typeface="Garet 2 Bold" charset="1" panose="00000000000000000000"/>
      <p:regular r:id="rId11"/>
    </p:embeddedFont>
    <p:embeddedFont>
      <p:font typeface="Garet 1" charset="1" panose="00000000000000000000"/>
      <p:regular r:id="rId12"/>
    </p:embeddedFont>
    <p:embeddedFont>
      <p:font typeface="Garet 1 Bold" charset="1" panose="00000000000000000000"/>
      <p:regular r:id="rId13"/>
    </p:embeddedFont>
    <p:embeddedFont>
      <p:font typeface="Garet 1 Italics" charset="1" panose="00000000000000000000"/>
      <p:regular r:id="rId14"/>
    </p:embeddedFont>
    <p:embeddedFont>
      <p:font typeface="Garet 1 Bold Italics" charset="1" panose="00000000000000000000"/>
      <p:regular r:id="rId15"/>
    </p:embeddedFont>
    <p:embeddedFont>
      <p:font typeface="Garet 1 Light" charset="1" panose="00000000000000000000"/>
      <p:regular r:id="rId16"/>
    </p:embeddedFont>
    <p:embeddedFont>
      <p:font typeface="Garet 1 Ultra-Bold" charset="1" panose="00000000000000000000"/>
      <p:regular r:id="rId17"/>
    </p:embeddedFont>
    <p:embeddedFont>
      <p:font typeface="Garet 1 Ultra-Bold Italics" charset="1" panose="00000000000000000000"/>
      <p:regular r:id="rId18"/>
    </p:embeddedFont>
    <p:embeddedFont>
      <p:font typeface="Garet 1 Heavy" charset="1" panose="00000000000000000000"/>
      <p:regular r:id="rId19"/>
    </p:embeddedFont>
    <p:embeddedFont>
      <p:font typeface="Garet 1 Heavy Italics" charset="1" panose="00000000000000000000"/>
      <p:regular r:id="rId20"/>
    </p:embeddedFont>
    <p:embeddedFont>
      <p:font typeface="Public Sans" charset="1" panose="00000000000000000000"/>
      <p:regular r:id="rId21"/>
    </p:embeddedFont>
    <p:embeddedFont>
      <p:font typeface="Public Sans Bold" charset="1" panose="00000000000000000000"/>
      <p:regular r:id="rId22"/>
    </p:embeddedFont>
    <p:embeddedFont>
      <p:font typeface="Public Sans Italics" charset="1" panose="00000000000000000000"/>
      <p:regular r:id="rId23"/>
    </p:embeddedFont>
    <p:embeddedFont>
      <p:font typeface="Public Sans Bold Italics" charset="1" panose="00000000000000000000"/>
      <p:regular r:id="rId24"/>
    </p:embeddedFont>
    <p:embeddedFont>
      <p:font typeface="Public Sans Thin" charset="1" panose="00000000000000000000"/>
      <p:regular r:id="rId25"/>
    </p:embeddedFont>
    <p:embeddedFont>
      <p:font typeface="Public Sans Thin Italics" charset="1" panose="00000000000000000000"/>
      <p:regular r:id="rId26"/>
    </p:embeddedFont>
    <p:embeddedFont>
      <p:font typeface="Public Sans Medium" charset="1" panose="00000000000000000000"/>
      <p:regular r:id="rId27"/>
    </p:embeddedFont>
    <p:embeddedFont>
      <p:font typeface="Public Sans Medium Italics" charset="1" panose="00000000000000000000"/>
      <p:regular r:id="rId28"/>
    </p:embeddedFont>
    <p:embeddedFont>
      <p:font typeface="Public Sans Heavy" charset="1" panose="00000000000000000000"/>
      <p:regular r:id="rId29"/>
    </p:embeddedFont>
    <p:embeddedFont>
      <p:font typeface="Public Sans Heavy Italics" charset="1" panose="00000000000000000000"/>
      <p:regular r:id="rId30"/>
    </p:embeddedFont>
    <p:embeddedFont>
      <p:font typeface="Inter" charset="1" panose="020B0502030000000004"/>
      <p:regular r:id="rId31"/>
    </p:embeddedFont>
    <p:embeddedFont>
      <p:font typeface="Inter Bold" charset="1" panose="020B0802030000000004"/>
      <p:regular r:id="rId32"/>
    </p:embeddedFont>
    <p:embeddedFont>
      <p:font typeface="Inter Italics" charset="1" panose="020B0502030000000004"/>
      <p:regular r:id="rId33"/>
    </p:embeddedFont>
    <p:embeddedFont>
      <p:font typeface="Inter Bold Italics" charset="1" panose="020B0802030000000004"/>
      <p:regular r:id="rId34"/>
    </p:embeddedFont>
    <p:embeddedFont>
      <p:font typeface="Inter Thin" charset="1" panose="020B0A02050000000004"/>
      <p:regular r:id="rId35"/>
    </p:embeddedFont>
    <p:embeddedFont>
      <p:font typeface="Inter Thin Italics" charset="1" panose="020B0A02050000000004"/>
      <p:regular r:id="rId36"/>
    </p:embeddedFont>
    <p:embeddedFont>
      <p:font typeface="Inter Extra-Light" charset="1" panose="02000503000000020004"/>
      <p:regular r:id="rId37"/>
    </p:embeddedFont>
    <p:embeddedFont>
      <p:font typeface="Inter Light" charset="1" panose="02000503000000020004"/>
      <p:regular r:id="rId38"/>
    </p:embeddedFont>
    <p:embeddedFont>
      <p:font typeface="Inter Medium" charset="1" panose="02000503000000020004"/>
      <p:regular r:id="rId39"/>
    </p:embeddedFont>
    <p:embeddedFont>
      <p:font typeface="Inter Semi-Bold" charset="1" panose="02000503000000020004"/>
      <p:regular r:id="rId40"/>
    </p:embeddedFont>
    <p:embeddedFont>
      <p:font typeface="Inter Ultra-Bold" charset="1" panose="02000503000000020004"/>
      <p:regular r:id="rId41"/>
    </p:embeddedFont>
    <p:embeddedFont>
      <p:font typeface="Inter Heavy" charset="1" panose="02000503000000020004"/>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slides/slide1.xml" Type="http://schemas.openxmlformats.org/officeDocument/2006/relationships/slide"/><Relationship Id="rId44" Target="slides/slide2.xml" Type="http://schemas.openxmlformats.org/officeDocument/2006/relationships/slide"/><Relationship Id="rId45" Target="slides/slide3.xml" Type="http://schemas.openxmlformats.org/officeDocument/2006/relationships/slide"/><Relationship Id="rId46" Target="slides/slide4.xml" Type="http://schemas.openxmlformats.org/officeDocument/2006/relationships/slide"/><Relationship Id="rId47" Target="slides/slide5.xml" Type="http://schemas.openxmlformats.org/officeDocument/2006/relationships/slide"/><Relationship Id="rId48" Target="slides/slide6.xml" Type="http://schemas.openxmlformats.org/officeDocument/2006/relationships/slide"/><Relationship Id="rId49" Target="slides/slide7.xml" Type="http://schemas.openxmlformats.org/officeDocument/2006/relationships/slide"/><Relationship Id="rId5" Target="tableStyles.xml" Type="http://schemas.openxmlformats.org/officeDocument/2006/relationships/tableStyles"/><Relationship Id="rId50" Target="slides/slide8.xml" Type="http://schemas.openxmlformats.org/officeDocument/2006/relationships/slide"/><Relationship Id="rId51" Target="slides/slide9.xml" Type="http://schemas.openxmlformats.org/officeDocument/2006/relationships/slide"/><Relationship Id="rId52" Target="slides/slide10.xml" Type="http://schemas.openxmlformats.org/officeDocument/2006/relationships/slide"/><Relationship Id="rId53" Target="slides/slide11.xml" Type="http://schemas.openxmlformats.org/officeDocument/2006/relationships/slide"/><Relationship Id="rId54" Target="slides/slide12.xml" Type="http://schemas.openxmlformats.org/officeDocument/2006/relationships/slide"/><Relationship Id="rId55" Target="slides/slide13.xml" Type="http://schemas.openxmlformats.org/officeDocument/2006/relationships/slide"/><Relationship Id="rId56" Target="slides/slide14.xml" Type="http://schemas.openxmlformats.org/officeDocument/2006/relationships/slide"/><Relationship Id="rId57" Target="slides/slide15.xml" Type="http://schemas.openxmlformats.org/officeDocument/2006/relationships/slide"/><Relationship Id="rId58" Target="slides/slide16.xml" Type="http://schemas.openxmlformats.org/officeDocument/2006/relationships/slide"/><Relationship Id="rId59" Target="slides/slide17.xml" Type="http://schemas.openxmlformats.org/officeDocument/2006/relationships/slide"/><Relationship Id="rId6" Target="fonts/font6.fntdata" Type="http://schemas.openxmlformats.org/officeDocument/2006/relationships/font"/><Relationship Id="rId60" Target="slides/slide18.xml" Type="http://schemas.openxmlformats.org/officeDocument/2006/relationships/slide"/><Relationship Id="rId61" Target="slides/slide19.xml" Type="http://schemas.openxmlformats.org/officeDocument/2006/relationships/slide"/><Relationship Id="rId62" Target="slides/slide20.xml" Type="http://schemas.openxmlformats.org/officeDocument/2006/relationships/slide"/><Relationship Id="rId63" Target="slides/slide21.xml" Type="http://schemas.openxmlformats.org/officeDocument/2006/relationships/slide"/><Relationship Id="rId64" Target="slides/slide22.xml" Type="http://schemas.openxmlformats.org/officeDocument/2006/relationships/slide"/><Relationship Id="rId65" Target="slides/slide23.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VAF0yr2DAJA.mp4" Type="http://schemas.openxmlformats.org/officeDocument/2006/relationships/video"/><Relationship Id="rId4" Target="../media/VAF0yr2DAJA.mp4" Type="http://schemas.microsoft.com/office/2007/relationships/media"/></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VAF0tPuRIV0.mp4" Type="http://schemas.openxmlformats.org/officeDocument/2006/relationships/video"/><Relationship Id="rId4" Target="../media/VAF0tPuRIV0.mp4" Type="http://schemas.microsoft.com/office/2007/relationships/media"/></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84A7AD"/>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028700" y="1028700"/>
            <a:ext cx="3276297" cy="3276297"/>
            <a:chOff x="0" y="0"/>
            <a:chExt cx="4368396" cy="4368396"/>
          </a:xfrm>
        </p:grpSpPr>
        <p:sp>
          <p:nvSpPr>
            <p:cNvPr name="Freeform 4" id="4"/>
            <p:cNvSpPr/>
            <p:nvPr/>
          </p:nvSpPr>
          <p:spPr>
            <a:xfrm flipH="false" flipV="false" rot="0">
              <a:off x="0" y="0"/>
              <a:ext cx="4368396" cy="4368396"/>
            </a:xfrm>
            <a:custGeom>
              <a:avLst/>
              <a:gdLst/>
              <a:ahLst/>
              <a:cxnLst/>
              <a:rect r="r" b="b" t="t" l="l"/>
              <a:pathLst>
                <a:path h="4368396" w="4368396">
                  <a:moveTo>
                    <a:pt x="0" y="0"/>
                  </a:moveTo>
                  <a:lnTo>
                    <a:pt x="4368396" y="0"/>
                  </a:lnTo>
                  <a:lnTo>
                    <a:pt x="4368396" y="4368396"/>
                  </a:lnTo>
                  <a:lnTo>
                    <a:pt x="0" y="436839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Tree>
  </p:cSld>
  <p:clrMapOvr>
    <a:masterClrMapping/>
  </p:clrMapOvr>
</p:sld>
</file>

<file path=ppt/slides/slide1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2234942" y="2773874"/>
            <a:ext cx="13922842" cy="6375711"/>
            <a:chOff x="0" y="0"/>
            <a:chExt cx="3134303" cy="1435297"/>
          </a:xfrm>
        </p:grpSpPr>
        <p:sp>
          <p:nvSpPr>
            <p:cNvPr name="Freeform 3" id="3"/>
            <p:cNvSpPr/>
            <p:nvPr/>
          </p:nvSpPr>
          <p:spPr>
            <a:xfrm flipH="false" flipV="false" rot="0">
              <a:off x="0" y="0"/>
              <a:ext cx="3134303" cy="1435297"/>
            </a:xfrm>
            <a:custGeom>
              <a:avLst/>
              <a:gdLst/>
              <a:ahLst/>
              <a:cxnLst/>
              <a:rect r="r" b="b" t="t" l="l"/>
              <a:pathLst>
                <a:path h="1435297" w="3134303">
                  <a:moveTo>
                    <a:pt x="0" y="0"/>
                  </a:moveTo>
                  <a:lnTo>
                    <a:pt x="3134303" y="0"/>
                  </a:lnTo>
                  <a:lnTo>
                    <a:pt x="3134303" y="1435297"/>
                  </a:lnTo>
                  <a:lnTo>
                    <a:pt x="0" y="1435297"/>
                  </a:lnTo>
                  <a:close/>
                </a:path>
              </a:pathLst>
            </a:custGeom>
            <a:solidFill>
              <a:srgbClr val="DCE98F"/>
            </a:solidFill>
          </p:spPr>
        </p:sp>
        <p:sp>
          <p:nvSpPr>
            <p:cNvPr name="TextBox 4" id="4"/>
            <p:cNvSpPr txBox="true"/>
            <p:nvPr/>
          </p:nvSpPr>
          <p:spPr>
            <a:xfrm>
              <a:off x="0" y="-38100"/>
              <a:ext cx="3134303" cy="1473397"/>
            </a:xfrm>
            <a:prstGeom prst="rect">
              <a:avLst/>
            </a:prstGeom>
          </p:spPr>
          <p:txBody>
            <a:bodyPr anchor="ctr" rtlCol="false" tIns="50800" lIns="50800" bIns="50800" rIns="50800"/>
            <a:lstStyle/>
            <a:p>
              <a:pPr algn="ctr">
                <a:lnSpc>
                  <a:spcPts val="1819"/>
                </a:lnSpc>
              </a:pPr>
            </a:p>
          </p:txBody>
        </p:sp>
      </p:grpSp>
      <p:grpSp>
        <p:nvGrpSpPr>
          <p:cNvPr name="Group 5" id="5"/>
          <p:cNvGrpSpPr/>
          <p:nvPr/>
        </p:nvGrpSpPr>
        <p:grpSpPr>
          <a:xfrm rot="0">
            <a:off x="2130215" y="2673079"/>
            <a:ext cx="13922842" cy="6375711"/>
            <a:chOff x="0" y="0"/>
            <a:chExt cx="3134303" cy="1435297"/>
          </a:xfrm>
        </p:grpSpPr>
        <p:sp>
          <p:nvSpPr>
            <p:cNvPr name="Freeform 6" id="6"/>
            <p:cNvSpPr/>
            <p:nvPr/>
          </p:nvSpPr>
          <p:spPr>
            <a:xfrm flipH="false" flipV="false" rot="0">
              <a:off x="0" y="0"/>
              <a:ext cx="3134303" cy="1435297"/>
            </a:xfrm>
            <a:custGeom>
              <a:avLst/>
              <a:gdLst/>
              <a:ahLst/>
              <a:cxnLst/>
              <a:rect r="r" b="b" t="t" l="l"/>
              <a:pathLst>
                <a:path h="1435297" w="3134303">
                  <a:moveTo>
                    <a:pt x="0" y="0"/>
                  </a:moveTo>
                  <a:lnTo>
                    <a:pt x="3134303" y="0"/>
                  </a:lnTo>
                  <a:lnTo>
                    <a:pt x="3134303" y="1435297"/>
                  </a:lnTo>
                  <a:lnTo>
                    <a:pt x="0" y="1435297"/>
                  </a:lnTo>
                  <a:close/>
                </a:path>
              </a:pathLst>
            </a:custGeom>
            <a:solidFill>
              <a:srgbClr val="E5F5F8"/>
            </a:solidFill>
          </p:spPr>
        </p:sp>
        <p:sp>
          <p:nvSpPr>
            <p:cNvPr name="TextBox 7" id="7"/>
            <p:cNvSpPr txBox="true"/>
            <p:nvPr/>
          </p:nvSpPr>
          <p:spPr>
            <a:xfrm>
              <a:off x="0" y="-38100"/>
              <a:ext cx="3134303" cy="1473397"/>
            </a:xfrm>
            <a:prstGeom prst="rect">
              <a:avLst/>
            </a:prstGeom>
          </p:spPr>
          <p:txBody>
            <a:bodyPr anchor="ctr" rtlCol="false" tIns="50800" lIns="50800" bIns="50800" rIns="50800"/>
            <a:lstStyle/>
            <a:p>
              <a:pPr algn="ctr">
                <a:lnSpc>
                  <a:spcPts val="1819"/>
                </a:lnSpc>
              </a:pPr>
            </a:p>
          </p:txBody>
        </p:sp>
      </p:grpSp>
      <p:sp>
        <p:nvSpPr>
          <p:cNvPr name="TextBox 8" id="8"/>
          <p:cNvSpPr txBox="true"/>
          <p:nvPr/>
        </p:nvSpPr>
        <p:spPr>
          <a:xfrm rot="0">
            <a:off x="3428435" y="3076862"/>
            <a:ext cx="12257707" cy="5660354"/>
          </a:xfrm>
          <a:prstGeom prst="rect">
            <a:avLst/>
          </a:prstGeom>
        </p:spPr>
        <p:txBody>
          <a:bodyPr anchor="t" rtlCol="false" tIns="0" lIns="0" bIns="0" rIns="0">
            <a:spAutoFit/>
          </a:bodyPr>
          <a:lstStyle/>
          <a:p>
            <a:pPr>
              <a:lnSpc>
                <a:spcPts val="3168"/>
              </a:lnSpc>
            </a:pPr>
            <a:r>
              <a:rPr lang="en-US" sz="2070">
                <a:solidFill>
                  <a:srgbClr val="000000"/>
                </a:solidFill>
                <a:latin typeface="Inter"/>
              </a:rPr>
              <a:t>Do výkladových ustanovení trestního zákoníku (hlava VIII.) </a:t>
            </a:r>
            <a:r>
              <a:rPr lang="en-US" sz="2070">
                <a:solidFill>
                  <a:srgbClr val="000000"/>
                </a:solidFill>
                <a:latin typeface="Inter Bold"/>
              </a:rPr>
              <a:t>zavést legislativní zkratku </a:t>
            </a:r>
            <a:r>
              <a:rPr lang="en-US" sz="2070">
                <a:solidFill>
                  <a:srgbClr val="000000"/>
                </a:solidFill>
                <a:latin typeface="Inter"/>
              </a:rPr>
              <a:t>definující </a:t>
            </a:r>
            <a:r>
              <a:rPr lang="en-US" sz="2070">
                <a:solidFill>
                  <a:srgbClr val="000000"/>
                </a:solidFill>
                <a:latin typeface="Inter Bold"/>
              </a:rPr>
              <a:t>předsudečný motiv</a:t>
            </a:r>
            <a:r>
              <a:rPr lang="en-US" sz="2070">
                <a:solidFill>
                  <a:srgbClr val="000000"/>
                </a:solidFill>
                <a:latin typeface="Inter"/>
                <a:ea typeface="Inter"/>
              </a:rPr>
              <a:t> dle již existujícího § 7 zákona o některých přestupcích.</a:t>
            </a:r>
          </a:p>
          <a:p>
            <a:pPr>
              <a:lnSpc>
                <a:spcPts val="1267"/>
              </a:lnSpc>
            </a:pPr>
          </a:p>
          <a:p>
            <a:pPr>
              <a:lnSpc>
                <a:spcPts val="3168"/>
              </a:lnSpc>
            </a:pPr>
            <a:r>
              <a:rPr lang="en-US" sz="2070">
                <a:solidFill>
                  <a:srgbClr val="000000"/>
                </a:solidFill>
                <a:latin typeface="Inter Italics"/>
              </a:rPr>
              <a:t>...způsobí jinému újmu pro jeho příslušnost k národnostní menšině nebo pro jeho etnický původ, pro jeho rasu, barvu pleti, pohlaví, sexuální orientaci, jazyk, víru nebo náboženství, věk, zdravotní postižení, pro jeho politické nebo jiné smýšlení, členství nebo činnost v politických stranách nebo politických hnutích, odborových organizacích nebo jiných sdruženích, pro jeho sociální původ, majetek, rod, zdravotní stav anebo pro jeho rodinný stav, ...</a:t>
            </a:r>
          </a:p>
          <a:p>
            <a:pPr>
              <a:lnSpc>
                <a:spcPts val="3168"/>
              </a:lnSpc>
            </a:pPr>
          </a:p>
          <a:p>
            <a:pPr>
              <a:lnSpc>
                <a:spcPts val="3168"/>
              </a:lnSpc>
            </a:pPr>
            <a:r>
              <a:rPr lang="en-US" sz="2070">
                <a:solidFill>
                  <a:srgbClr val="000000"/>
                </a:solidFill>
                <a:latin typeface="Inter"/>
              </a:rPr>
              <a:t>Novelizovat </a:t>
            </a:r>
            <a:r>
              <a:rPr lang="en-US" sz="2070">
                <a:solidFill>
                  <a:srgbClr val="000000"/>
                </a:solidFill>
                <a:latin typeface="Inter Bold"/>
              </a:rPr>
              <a:t>stávající kvalifikované a základní </a:t>
            </a:r>
            <a:r>
              <a:rPr lang="en-US" sz="2070">
                <a:solidFill>
                  <a:srgbClr val="000000"/>
                </a:solidFill>
                <a:latin typeface="Inter"/>
              </a:rPr>
              <a:t>skutkové podstaty (18) o komplexní předsudečný motiv.</a:t>
            </a:r>
          </a:p>
          <a:p>
            <a:pPr>
              <a:lnSpc>
                <a:spcPts val="3168"/>
              </a:lnSpc>
            </a:pPr>
          </a:p>
          <a:p>
            <a:pPr algn="l" marL="0" indent="0" lvl="0">
              <a:lnSpc>
                <a:spcPts val="3168"/>
              </a:lnSpc>
            </a:pPr>
            <a:r>
              <a:rPr lang="en-US" sz="2070">
                <a:solidFill>
                  <a:srgbClr val="000000"/>
                </a:solidFill>
                <a:latin typeface="Inter"/>
              </a:rPr>
              <a:t>Novelizovat </a:t>
            </a:r>
            <a:r>
              <a:rPr lang="en-US" sz="2070">
                <a:solidFill>
                  <a:srgbClr val="000000"/>
                </a:solidFill>
                <a:latin typeface="Inter Bold"/>
              </a:rPr>
              <a:t>další skutkové podstaty </a:t>
            </a:r>
            <a:r>
              <a:rPr lang="en-US" sz="2070">
                <a:solidFill>
                  <a:srgbClr val="000000"/>
                </a:solidFill>
                <a:latin typeface="Inter"/>
              </a:rPr>
              <a:t>(25), které to vyžadují (výtržnictví, znásilnění, sexuální nátlak, útisk, obecné ohrožení, týrání osoby svěřené osoby aj.) o kvalifikovanou skutkovou podstatu</a:t>
            </a:r>
          </a:p>
        </p:txBody>
      </p:sp>
      <p:grpSp>
        <p:nvGrpSpPr>
          <p:cNvPr name="Group 9" id="9"/>
          <p:cNvGrpSpPr/>
          <p:nvPr/>
        </p:nvGrpSpPr>
        <p:grpSpPr>
          <a:xfrm rot="0">
            <a:off x="2422809" y="3143537"/>
            <a:ext cx="755684" cy="755684"/>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A7AD"/>
            </a:solidFill>
          </p:spPr>
        </p:sp>
        <p:sp>
          <p:nvSpPr>
            <p:cNvPr name="TextBox 11" id="11"/>
            <p:cNvSpPr txBox="true"/>
            <p:nvPr/>
          </p:nvSpPr>
          <p:spPr>
            <a:xfrm>
              <a:off x="76200" y="38100"/>
              <a:ext cx="660400" cy="698500"/>
            </a:xfrm>
            <a:prstGeom prst="rect">
              <a:avLst/>
            </a:prstGeom>
          </p:spPr>
          <p:txBody>
            <a:bodyPr anchor="ctr" rtlCol="false" tIns="50800" lIns="50800" bIns="50800" rIns="50800"/>
            <a:lstStyle/>
            <a:p>
              <a:pPr algn="ctr">
                <a:lnSpc>
                  <a:spcPts val="1819"/>
                </a:lnSpc>
              </a:pPr>
            </a:p>
          </p:txBody>
        </p:sp>
      </p:grpSp>
      <p:sp>
        <p:nvSpPr>
          <p:cNvPr name="TextBox 12" id="12"/>
          <p:cNvSpPr txBox="true"/>
          <p:nvPr/>
        </p:nvSpPr>
        <p:spPr>
          <a:xfrm rot="0">
            <a:off x="2698552" y="3182089"/>
            <a:ext cx="283494" cy="664597"/>
          </a:xfrm>
          <a:prstGeom prst="rect">
            <a:avLst/>
          </a:prstGeom>
        </p:spPr>
        <p:txBody>
          <a:bodyPr anchor="t" rtlCol="false" tIns="0" lIns="0" bIns="0" rIns="0">
            <a:spAutoFit/>
          </a:bodyPr>
          <a:lstStyle/>
          <a:p>
            <a:pPr algn="just">
              <a:lnSpc>
                <a:spcPts val="5551"/>
              </a:lnSpc>
            </a:pPr>
            <a:r>
              <a:rPr lang="en-US" sz="3965">
                <a:solidFill>
                  <a:srgbClr val="FFFFFF"/>
                </a:solidFill>
                <a:latin typeface="Garet 1"/>
              </a:rPr>
              <a:t>1</a:t>
            </a:r>
          </a:p>
        </p:txBody>
      </p:sp>
      <p:grpSp>
        <p:nvGrpSpPr>
          <p:cNvPr name="Group 13" id="13"/>
          <p:cNvGrpSpPr/>
          <p:nvPr/>
        </p:nvGrpSpPr>
        <p:grpSpPr>
          <a:xfrm rot="0">
            <a:off x="2395259" y="6404777"/>
            <a:ext cx="755684" cy="755684"/>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A7AD"/>
            </a:solidFill>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1819"/>
                </a:lnSpc>
              </a:pPr>
            </a:p>
          </p:txBody>
        </p:sp>
      </p:grpSp>
      <p:sp>
        <p:nvSpPr>
          <p:cNvPr name="TextBox 16" id="16"/>
          <p:cNvSpPr txBox="true"/>
          <p:nvPr/>
        </p:nvSpPr>
        <p:spPr>
          <a:xfrm rot="0">
            <a:off x="2603803" y="6443330"/>
            <a:ext cx="283494" cy="664597"/>
          </a:xfrm>
          <a:prstGeom prst="rect">
            <a:avLst/>
          </a:prstGeom>
        </p:spPr>
        <p:txBody>
          <a:bodyPr anchor="t" rtlCol="false" tIns="0" lIns="0" bIns="0" rIns="0">
            <a:spAutoFit/>
          </a:bodyPr>
          <a:lstStyle/>
          <a:p>
            <a:pPr algn="just">
              <a:lnSpc>
                <a:spcPts val="5551"/>
              </a:lnSpc>
            </a:pPr>
            <a:r>
              <a:rPr lang="en-US" sz="3965">
                <a:solidFill>
                  <a:srgbClr val="FFFFFF"/>
                </a:solidFill>
                <a:latin typeface="Garet 1"/>
              </a:rPr>
              <a:t>2</a:t>
            </a:r>
          </a:p>
        </p:txBody>
      </p:sp>
      <p:grpSp>
        <p:nvGrpSpPr>
          <p:cNvPr name="Group 17" id="17"/>
          <p:cNvGrpSpPr/>
          <p:nvPr/>
        </p:nvGrpSpPr>
        <p:grpSpPr>
          <a:xfrm rot="0">
            <a:off x="2422809" y="7587047"/>
            <a:ext cx="755684" cy="755684"/>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A7AD"/>
            </a:solidFill>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1819"/>
                </a:lnSpc>
              </a:pPr>
            </a:p>
          </p:txBody>
        </p:sp>
      </p:grpSp>
      <p:sp>
        <p:nvSpPr>
          <p:cNvPr name="TextBox 20" id="20"/>
          <p:cNvSpPr txBox="true"/>
          <p:nvPr/>
        </p:nvSpPr>
        <p:spPr>
          <a:xfrm rot="0">
            <a:off x="2631353" y="7625599"/>
            <a:ext cx="283494" cy="664597"/>
          </a:xfrm>
          <a:prstGeom prst="rect">
            <a:avLst/>
          </a:prstGeom>
        </p:spPr>
        <p:txBody>
          <a:bodyPr anchor="t" rtlCol="false" tIns="0" lIns="0" bIns="0" rIns="0">
            <a:spAutoFit/>
          </a:bodyPr>
          <a:lstStyle/>
          <a:p>
            <a:pPr algn="just">
              <a:lnSpc>
                <a:spcPts val="5551"/>
              </a:lnSpc>
            </a:pPr>
            <a:r>
              <a:rPr lang="en-US" sz="3965">
                <a:solidFill>
                  <a:srgbClr val="FFFFFF"/>
                </a:solidFill>
                <a:latin typeface="Garet 1"/>
              </a:rPr>
              <a:t>3</a:t>
            </a:r>
          </a:p>
        </p:txBody>
      </p:sp>
      <p:sp>
        <p:nvSpPr>
          <p:cNvPr name="TextBox 21" id="21"/>
          <p:cNvSpPr txBox="true"/>
          <p:nvPr/>
        </p:nvSpPr>
        <p:spPr>
          <a:xfrm rot="0">
            <a:off x="3785715" y="1066304"/>
            <a:ext cx="10611844" cy="1028667"/>
          </a:xfrm>
          <a:prstGeom prst="rect">
            <a:avLst/>
          </a:prstGeom>
        </p:spPr>
        <p:txBody>
          <a:bodyPr anchor="t" rtlCol="false" tIns="0" lIns="0" bIns="0" rIns="0">
            <a:spAutoFit/>
          </a:bodyPr>
          <a:lstStyle/>
          <a:p>
            <a:pPr algn="l" marL="0" indent="0" lvl="0">
              <a:lnSpc>
                <a:spcPts val="8400"/>
              </a:lnSpc>
              <a:spcBef>
                <a:spcPct val="0"/>
              </a:spcBef>
            </a:pPr>
            <a:r>
              <a:rPr lang="en-US" sz="6000">
                <a:solidFill>
                  <a:srgbClr val="2A2A2A"/>
                </a:solidFill>
                <a:latin typeface="Garet 2 Bold"/>
              </a:rPr>
              <a:t>Tři kroky k narovnání práv</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84A7AD"/>
        </a:solidFill>
      </p:bgPr>
    </p:bg>
    <p:spTree>
      <p:nvGrpSpPr>
        <p:cNvPr id="1" name=""/>
        <p:cNvGrpSpPr/>
        <p:nvPr/>
      </p:nvGrpSpPr>
      <p:grpSpPr>
        <a:xfrm>
          <a:off x="0" y="0"/>
          <a:ext cx="0" cy="0"/>
          <a:chOff x="0" y="0"/>
          <a:chExt cx="0" cy="0"/>
        </a:xfrm>
      </p:grpSpPr>
      <p:grpSp>
        <p:nvGrpSpPr>
          <p:cNvPr name="Group 2" id="2"/>
          <p:cNvGrpSpPr/>
          <p:nvPr/>
        </p:nvGrpSpPr>
        <p:grpSpPr>
          <a:xfrm rot="-10800000">
            <a:off x="16018864" y="0"/>
            <a:ext cx="2272999" cy="2269362"/>
            <a:chOff x="0" y="0"/>
            <a:chExt cx="6350000" cy="6339840"/>
          </a:xfrm>
        </p:grpSpPr>
        <p:sp>
          <p:nvSpPr>
            <p:cNvPr name="Freeform 3" id="3"/>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E5F5F8"/>
            </a:solidFill>
          </p:spPr>
        </p:sp>
      </p:grpSp>
      <p:sp>
        <p:nvSpPr>
          <p:cNvPr name="Freeform 4" id="4"/>
          <p:cNvSpPr/>
          <p:nvPr/>
        </p:nvSpPr>
        <p:spPr>
          <a:xfrm flipH="false" flipV="true" rot="0">
            <a:off x="0" y="7144955"/>
            <a:ext cx="3134400" cy="3142045"/>
          </a:xfrm>
          <a:custGeom>
            <a:avLst/>
            <a:gdLst/>
            <a:ahLst/>
            <a:cxnLst/>
            <a:rect r="r" b="b" t="t" l="l"/>
            <a:pathLst>
              <a:path h="3142045" w="3134400">
                <a:moveTo>
                  <a:pt x="0" y="3142045"/>
                </a:moveTo>
                <a:lnTo>
                  <a:pt x="3134400" y="3142045"/>
                </a:lnTo>
                <a:lnTo>
                  <a:pt x="3134400" y="0"/>
                </a:lnTo>
                <a:lnTo>
                  <a:pt x="0" y="0"/>
                </a:lnTo>
                <a:lnTo>
                  <a:pt x="0" y="314204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3564300" y="3754236"/>
            <a:ext cx="13591064" cy="2114352"/>
          </a:xfrm>
          <a:prstGeom prst="rect">
            <a:avLst/>
          </a:prstGeom>
        </p:spPr>
        <p:txBody>
          <a:bodyPr anchor="t" rtlCol="false" tIns="0" lIns="0" bIns="0" rIns="0">
            <a:spAutoFit/>
          </a:bodyPr>
          <a:lstStyle/>
          <a:p>
            <a:pPr marL="0" indent="0" lvl="0">
              <a:lnSpc>
                <a:spcPts val="8399"/>
              </a:lnSpc>
            </a:pPr>
            <a:r>
              <a:rPr lang="en-US" sz="6999">
                <a:solidFill>
                  <a:srgbClr val="FFFFFF"/>
                </a:solidFill>
                <a:latin typeface="Garet 1 Bold"/>
              </a:rPr>
              <a:t>Klára Šimáčková Laurenčíková</a:t>
            </a:r>
          </a:p>
        </p:txBody>
      </p:sp>
      <p:sp>
        <p:nvSpPr>
          <p:cNvPr name="TextBox 6" id="6"/>
          <p:cNvSpPr txBox="true"/>
          <p:nvPr/>
        </p:nvSpPr>
        <p:spPr>
          <a:xfrm rot="0">
            <a:off x="3564300" y="5924472"/>
            <a:ext cx="10344171" cy="737150"/>
          </a:xfrm>
          <a:prstGeom prst="rect">
            <a:avLst/>
          </a:prstGeom>
        </p:spPr>
        <p:txBody>
          <a:bodyPr anchor="t" rtlCol="false" tIns="0" lIns="0" bIns="0" rIns="0">
            <a:spAutoFit/>
          </a:bodyPr>
          <a:lstStyle/>
          <a:p>
            <a:pPr marL="0" indent="0" lvl="0">
              <a:lnSpc>
                <a:spcPts val="6089"/>
              </a:lnSpc>
              <a:spcBef>
                <a:spcPct val="0"/>
              </a:spcBef>
            </a:pPr>
            <a:r>
              <a:rPr lang="en-US" sz="4349">
                <a:solidFill>
                  <a:srgbClr val="000000"/>
                </a:solidFill>
                <a:latin typeface="Inter Bold"/>
              </a:rPr>
              <a:t>Vládní zmocněnkyně pro lidská práva</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84A7AD"/>
        </a:solidFill>
      </p:bgPr>
    </p:bg>
    <p:spTree>
      <p:nvGrpSpPr>
        <p:cNvPr id="1" name=""/>
        <p:cNvGrpSpPr/>
        <p:nvPr/>
      </p:nvGrpSpPr>
      <p:grpSpPr>
        <a:xfrm>
          <a:off x="0" y="0"/>
          <a:ext cx="0" cy="0"/>
          <a:chOff x="0" y="0"/>
          <a:chExt cx="0" cy="0"/>
        </a:xfrm>
      </p:grpSpPr>
      <p:grpSp>
        <p:nvGrpSpPr>
          <p:cNvPr name="Group 2" id="2"/>
          <p:cNvGrpSpPr/>
          <p:nvPr/>
        </p:nvGrpSpPr>
        <p:grpSpPr>
          <a:xfrm rot="-10800000">
            <a:off x="16018864" y="0"/>
            <a:ext cx="2272999" cy="2269362"/>
            <a:chOff x="0" y="0"/>
            <a:chExt cx="6350000" cy="6339840"/>
          </a:xfrm>
        </p:grpSpPr>
        <p:sp>
          <p:nvSpPr>
            <p:cNvPr name="Freeform 3" id="3"/>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E5F5F8"/>
            </a:solidFill>
          </p:spPr>
        </p:sp>
      </p:grpSp>
      <p:sp>
        <p:nvSpPr>
          <p:cNvPr name="Freeform 4" id="4"/>
          <p:cNvSpPr/>
          <p:nvPr/>
        </p:nvSpPr>
        <p:spPr>
          <a:xfrm flipH="false" flipV="true" rot="0">
            <a:off x="0" y="7144955"/>
            <a:ext cx="3134400" cy="3142045"/>
          </a:xfrm>
          <a:custGeom>
            <a:avLst/>
            <a:gdLst/>
            <a:ahLst/>
            <a:cxnLst/>
            <a:rect r="r" b="b" t="t" l="l"/>
            <a:pathLst>
              <a:path h="3142045" w="3134400">
                <a:moveTo>
                  <a:pt x="0" y="3142045"/>
                </a:moveTo>
                <a:lnTo>
                  <a:pt x="3134400" y="3142045"/>
                </a:lnTo>
                <a:lnTo>
                  <a:pt x="3134400" y="0"/>
                </a:lnTo>
                <a:lnTo>
                  <a:pt x="0" y="0"/>
                </a:lnTo>
                <a:lnTo>
                  <a:pt x="0" y="314204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3564300" y="4239476"/>
            <a:ext cx="13591064" cy="1057176"/>
          </a:xfrm>
          <a:prstGeom prst="rect">
            <a:avLst/>
          </a:prstGeom>
        </p:spPr>
        <p:txBody>
          <a:bodyPr anchor="t" rtlCol="false" tIns="0" lIns="0" bIns="0" rIns="0">
            <a:spAutoFit/>
          </a:bodyPr>
          <a:lstStyle/>
          <a:p>
            <a:pPr marL="0" indent="0" lvl="0">
              <a:lnSpc>
                <a:spcPts val="8399"/>
              </a:lnSpc>
            </a:pPr>
            <a:r>
              <a:rPr lang="en-US" sz="6999">
                <a:solidFill>
                  <a:srgbClr val="FFFFFF"/>
                </a:solidFill>
                <a:latin typeface="Garet 1 Bold"/>
              </a:rPr>
              <a:t>Alena Jančíková</a:t>
            </a:r>
          </a:p>
        </p:txBody>
      </p:sp>
      <p:sp>
        <p:nvSpPr>
          <p:cNvPr name="TextBox 6" id="6"/>
          <p:cNvSpPr txBox="true"/>
          <p:nvPr/>
        </p:nvSpPr>
        <p:spPr>
          <a:xfrm rot="0">
            <a:off x="3564300" y="5220452"/>
            <a:ext cx="11635156" cy="1508576"/>
          </a:xfrm>
          <a:prstGeom prst="rect">
            <a:avLst/>
          </a:prstGeom>
        </p:spPr>
        <p:txBody>
          <a:bodyPr anchor="t" rtlCol="false" tIns="0" lIns="0" bIns="0" rIns="0">
            <a:spAutoFit/>
          </a:bodyPr>
          <a:lstStyle/>
          <a:p>
            <a:pPr marL="0" indent="0" lvl="0">
              <a:lnSpc>
                <a:spcPts val="6089"/>
              </a:lnSpc>
              <a:spcBef>
                <a:spcPct val="0"/>
              </a:spcBef>
            </a:pPr>
            <a:r>
              <a:rPr lang="en-US" sz="4349">
                <a:solidFill>
                  <a:srgbClr val="000000"/>
                </a:solidFill>
                <a:latin typeface="Inter Bold"/>
              </a:rPr>
              <a:t>CZEPA - Česká asociace paraplegiků</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84A7AD"/>
        </a:solidFill>
      </p:bgPr>
    </p:bg>
    <p:spTree>
      <p:nvGrpSpPr>
        <p:cNvPr id="1" name=""/>
        <p:cNvGrpSpPr/>
        <p:nvPr/>
      </p:nvGrpSpPr>
      <p:grpSpPr>
        <a:xfrm>
          <a:off x="0" y="0"/>
          <a:ext cx="0" cy="0"/>
          <a:chOff x="0" y="0"/>
          <a:chExt cx="0" cy="0"/>
        </a:xfrm>
      </p:grpSpPr>
      <p:grpSp>
        <p:nvGrpSpPr>
          <p:cNvPr name="Group 2" id="2"/>
          <p:cNvGrpSpPr/>
          <p:nvPr/>
        </p:nvGrpSpPr>
        <p:grpSpPr>
          <a:xfrm rot="-10800000">
            <a:off x="16018864" y="0"/>
            <a:ext cx="2272999" cy="2269362"/>
            <a:chOff x="0" y="0"/>
            <a:chExt cx="6350000" cy="6339840"/>
          </a:xfrm>
        </p:grpSpPr>
        <p:sp>
          <p:nvSpPr>
            <p:cNvPr name="Freeform 3" id="3"/>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E5F5F8"/>
            </a:solidFill>
          </p:spPr>
        </p:sp>
      </p:grpSp>
      <p:sp>
        <p:nvSpPr>
          <p:cNvPr name="Freeform 4" id="4"/>
          <p:cNvSpPr/>
          <p:nvPr/>
        </p:nvSpPr>
        <p:spPr>
          <a:xfrm flipH="false" flipV="true" rot="0">
            <a:off x="0" y="7144955"/>
            <a:ext cx="3134400" cy="3142045"/>
          </a:xfrm>
          <a:custGeom>
            <a:avLst/>
            <a:gdLst/>
            <a:ahLst/>
            <a:cxnLst/>
            <a:rect r="r" b="b" t="t" l="l"/>
            <a:pathLst>
              <a:path h="3142045" w="3134400">
                <a:moveTo>
                  <a:pt x="0" y="3142045"/>
                </a:moveTo>
                <a:lnTo>
                  <a:pt x="3134400" y="3142045"/>
                </a:lnTo>
                <a:lnTo>
                  <a:pt x="3134400" y="0"/>
                </a:lnTo>
                <a:lnTo>
                  <a:pt x="0" y="0"/>
                </a:lnTo>
                <a:lnTo>
                  <a:pt x="0" y="314204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3564300" y="4239476"/>
            <a:ext cx="13591064" cy="1057176"/>
          </a:xfrm>
          <a:prstGeom prst="rect">
            <a:avLst/>
          </a:prstGeom>
        </p:spPr>
        <p:txBody>
          <a:bodyPr anchor="t" rtlCol="false" tIns="0" lIns="0" bIns="0" rIns="0">
            <a:spAutoFit/>
          </a:bodyPr>
          <a:lstStyle/>
          <a:p>
            <a:pPr marL="0" indent="0" lvl="0">
              <a:lnSpc>
                <a:spcPts val="8399"/>
              </a:lnSpc>
            </a:pPr>
            <a:r>
              <a:rPr lang="en-US" sz="6999">
                <a:solidFill>
                  <a:srgbClr val="FFFFFF"/>
                </a:solidFill>
                <a:latin typeface="Garet 1 Bold"/>
              </a:rPr>
              <a:t>Karel Dvořák</a:t>
            </a:r>
          </a:p>
        </p:txBody>
      </p:sp>
      <p:sp>
        <p:nvSpPr>
          <p:cNvPr name="TextBox 6" id="6"/>
          <p:cNvSpPr txBox="true"/>
          <p:nvPr/>
        </p:nvSpPr>
        <p:spPr>
          <a:xfrm rot="0">
            <a:off x="3564300" y="5310374"/>
            <a:ext cx="11635156" cy="737150"/>
          </a:xfrm>
          <a:prstGeom prst="rect">
            <a:avLst/>
          </a:prstGeom>
        </p:spPr>
        <p:txBody>
          <a:bodyPr anchor="t" rtlCol="false" tIns="0" lIns="0" bIns="0" rIns="0">
            <a:spAutoFit/>
          </a:bodyPr>
          <a:lstStyle/>
          <a:p>
            <a:pPr marL="0" indent="0" lvl="0">
              <a:lnSpc>
                <a:spcPts val="6089"/>
              </a:lnSpc>
              <a:spcBef>
                <a:spcPct val="0"/>
              </a:spcBef>
            </a:pPr>
            <a:r>
              <a:rPr lang="en-US" sz="4349">
                <a:solidFill>
                  <a:srgbClr val="000000"/>
                </a:solidFill>
                <a:latin typeface="Inter Bold"/>
              </a:rPr>
              <a:t>Ministerstvo spravedlnosti</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E5F5F8"/>
        </a:solidFill>
      </p:bgPr>
    </p:bg>
    <p:spTree>
      <p:nvGrpSpPr>
        <p:cNvPr id="1" name=""/>
        <p:cNvGrpSpPr/>
        <p:nvPr/>
      </p:nvGrpSpPr>
      <p:grpSpPr>
        <a:xfrm>
          <a:off x="0" y="0"/>
          <a:ext cx="0" cy="0"/>
          <a:chOff x="0" y="0"/>
          <a:chExt cx="0" cy="0"/>
        </a:xfrm>
      </p:grpSpPr>
      <p:sp>
        <p:nvSpPr>
          <p:cNvPr name="TextBox 2" id="2"/>
          <p:cNvSpPr txBox="true"/>
          <p:nvPr/>
        </p:nvSpPr>
        <p:spPr>
          <a:xfrm rot="0">
            <a:off x="4828105" y="3334735"/>
            <a:ext cx="11359599" cy="2123877"/>
          </a:xfrm>
          <a:prstGeom prst="rect">
            <a:avLst/>
          </a:prstGeom>
        </p:spPr>
        <p:txBody>
          <a:bodyPr anchor="t" rtlCol="false" tIns="0" lIns="0" bIns="0" rIns="0">
            <a:spAutoFit/>
          </a:bodyPr>
          <a:lstStyle/>
          <a:p>
            <a:pPr marL="0" indent="0" lvl="0">
              <a:lnSpc>
                <a:spcPts val="8400"/>
              </a:lnSpc>
            </a:pPr>
            <a:r>
              <a:rPr lang="en-US" sz="7000">
                <a:solidFill>
                  <a:srgbClr val="84A7AD"/>
                </a:solidFill>
                <a:latin typeface="Garet 1 Bold"/>
              </a:rPr>
              <a:t>Představení kvalitativního výzkumu</a:t>
            </a:r>
          </a:p>
        </p:txBody>
      </p:sp>
      <p:sp>
        <p:nvSpPr>
          <p:cNvPr name="TextBox 3" id="3"/>
          <p:cNvSpPr txBox="true"/>
          <p:nvPr/>
        </p:nvSpPr>
        <p:spPr>
          <a:xfrm rot="0">
            <a:off x="4828105" y="5611582"/>
            <a:ext cx="4036409" cy="1331158"/>
          </a:xfrm>
          <a:prstGeom prst="rect">
            <a:avLst/>
          </a:prstGeom>
        </p:spPr>
        <p:txBody>
          <a:bodyPr anchor="t" rtlCol="false" tIns="0" lIns="0" bIns="0" rIns="0">
            <a:spAutoFit/>
          </a:bodyPr>
          <a:lstStyle/>
          <a:p>
            <a:pPr>
              <a:lnSpc>
                <a:spcPts val="6089"/>
              </a:lnSpc>
            </a:pPr>
            <a:r>
              <a:rPr lang="en-US" sz="4349">
                <a:solidFill>
                  <a:srgbClr val="000000"/>
                </a:solidFill>
                <a:latin typeface="Inter Bold"/>
              </a:rPr>
              <a:t>Václav Walach</a:t>
            </a:r>
          </a:p>
          <a:p>
            <a:pPr marL="0" indent="0" lvl="0">
              <a:lnSpc>
                <a:spcPts val="4647"/>
              </a:lnSpc>
              <a:spcBef>
                <a:spcPct val="0"/>
              </a:spcBef>
            </a:pPr>
            <a:r>
              <a:rPr lang="en-US" sz="3319">
                <a:solidFill>
                  <a:srgbClr val="000000"/>
                </a:solidFill>
                <a:latin typeface="Inter"/>
              </a:rPr>
              <a:t>In IUSTITIA, o.p.s.</a:t>
            </a:r>
          </a:p>
        </p:txBody>
      </p:sp>
      <p:sp>
        <p:nvSpPr>
          <p:cNvPr name="Freeform 4" id="4"/>
          <p:cNvSpPr/>
          <p:nvPr/>
        </p:nvSpPr>
        <p:spPr>
          <a:xfrm flipH="false" flipV="true" rot="0">
            <a:off x="0" y="5636755"/>
            <a:ext cx="4638930" cy="4650245"/>
          </a:xfrm>
          <a:custGeom>
            <a:avLst/>
            <a:gdLst/>
            <a:ahLst/>
            <a:cxnLst/>
            <a:rect r="r" b="b" t="t" l="l"/>
            <a:pathLst>
              <a:path h="4650245" w="4638930">
                <a:moveTo>
                  <a:pt x="0" y="4650245"/>
                </a:moveTo>
                <a:lnTo>
                  <a:pt x="4638930" y="4650245"/>
                </a:lnTo>
                <a:lnTo>
                  <a:pt x="4638930" y="0"/>
                </a:lnTo>
                <a:lnTo>
                  <a:pt x="0" y="0"/>
                </a:lnTo>
                <a:lnTo>
                  <a:pt x="0" y="4650245"/>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E5F5F8"/>
        </a:solidFill>
      </p:bgPr>
    </p:bg>
    <p:spTree>
      <p:nvGrpSpPr>
        <p:cNvPr id="1" name=""/>
        <p:cNvGrpSpPr/>
        <p:nvPr/>
      </p:nvGrpSpPr>
      <p:grpSpPr>
        <a:xfrm>
          <a:off x="0" y="0"/>
          <a:ext cx="0" cy="0"/>
          <a:chOff x="0" y="0"/>
          <a:chExt cx="0" cy="0"/>
        </a:xfrm>
      </p:grpSpPr>
      <p:sp>
        <p:nvSpPr>
          <p:cNvPr name="TextBox 2" id="2"/>
          <p:cNvSpPr txBox="true"/>
          <p:nvPr/>
        </p:nvSpPr>
        <p:spPr>
          <a:xfrm rot="0">
            <a:off x="3843188" y="5575675"/>
            <a:ext cx="5570662" cy="2285974"/>
          </a:xfrm>
          <a:prstGeom prst="rect">
            <a:avLst/>
          </a:prstGeom>
        </p:spPr>
        <p:txBody>
          <a:bodyPr anchor="t" rtlCol="false" tIns="0" lIns="0" bIns="0" rIns="0">
            <a:spAutoFit/>
          </a:bodyPr>
          <a:lstStyle/>
          <a:p>
            <a:pPr algn="l" marL="0" indent="0" lvl="0">
              <a:lnSpc>
                <a:spcPts val="3640"/>
              </a:lnSpc>
              <a:spcBef>
                <a:spcPct val="0"/>
              </a:spcBef>
            </a:pPr>
            <a:r>
              <a:rPr lang="en-US" sz="2600">
                <a:solidFill>
                  <a:srgbClr val="000000"/>
                </a:solidFill>
                <a:latin typeface="Public Sans"/>
              </a:rPr>
              <a:t>Porozumět předsudečnému násilí a dalším typům násilí motivovaného představami útočníků a útočnic o zdravotném postižení z pohledu obětí.</a:t>
            </a:r>
          </a:p>
        </p:txBody>
      </p:sp>
      <p:sp>
        <p:nvSpPr>
          <p:cNvPr name="TextBox 3" id="3"/>
          <p:cNvSpPr txBox="true"/>
          <p:nvPr/>
        </p:nvSpPr>
        <p:spPr>
          <a:xfrm rot="0">
            <a:off x="1585356" y="2769101"/>
            <a:ext cx="11118159" cy="1066701"/>
          </a:xfrm>
          <a:prstGeom prst="rect">
            <a:avLst/>
          </a:prstGeom>
        </p:spPr>
        <p:txBody>
          <a:bodyPr anchor="t" rtlCol="false" tIns="0" lIns="0" bIns="0" rIns="0">
            <a:spAutoFit/>
          </a:bodyPr>
          <a:lstStyle/>
          <a:p>
            <a:pPr marL="0" indent="0" lvl="0">
              <a:lnSpc>
                <a:spcPts val="8400"/>
              </a:lnSpc>
            </a:pPr>
            <a:r>
              <a:rPr lang="en-US" sz="7000">
                <a:solidFill>
                  <a:srgbClr val="84A7AD"/>
                </a:solidFill>
                <a:latin typeface="Garet 1 Bold"/>
              </a:rPr>
              <a:t>Cíl a metoda výzkumu</a:t>
            </a:r>
          </a:p>
        </p:txBody>
      </p:sp>
      <p:sp>
        <p:nvSpPr>
          <p:cNvPr name="TextBox 4" id="4"/>
          <p:cNvSpPr txBox="true"/>
          <p:nvPr/>
        </p:nvSpPr>
        <p:spPr>
          <a:xfrm rot="0">
            <a:off x="11044509" y="5575675"/>
            <a:ext cx="5081447" cy="2285974"/>
          </a:xfrm>
          <a:prstGeom prst="rect">
            <a:avLst/>
          </a:prstGeom>
        </p:spPr>
        <p:txBody>
          <a:bodyPr anchor="t" rtlCol="false" tIns="0" lIns="0" bIns="0" rIns="0">
            <a:spAutoFit/>
          </a:bodyPr>
          <a:lstStyle/>
          <a:p>
            <a:pPr algn="l" marL="0" indent="0" lvl="0">
              <a:lnSpc>
                <a:spcPts val="3640"/>
              </a:lnSpc>
              <a:spcBef>
                <a:spcPct val="0"/>
              </a:spcBef>
            </a:pPr>
            <a:r>
              <a:rPr lang="en-US" sz="2600">
                <a:solidFill>
                  <a:srgbClr val="000000"/>
                </a:solidFill>
                <a:latin typeface="Public Sans"/>
              </a:rPr>
              <a:t>Od listopadu 2021 do srpna 2022 na základě polostrukturovaných rozhovorů s 16 lidmi s různým typem postižení a dalšími charakteristikami.</a:t>
            </a:r>
          </a:p>
        </p:txBody>
      </p:sp>
      <p:grpSp>
        <p:nvGrpSpPr>
          <p:cNvPr name="Group 5" id="5"/>
          <p:cNvGrpSpPr/>
          <p:nvPr/>
        </p:nvGrpSpPr>
        <p:grpSpPr>
          <a:xfrm rot="0">
            <a:off x="3843188" y="4788006"/>
            <a:ext cx="381611" cy="381000"/>
            <a:chOff x="0" y="0"/>
            <a:chExt cx="6350000" cy="6339840"/>
          </a:xfrm>
        </p:grpSpPr>
        <p:sp>
          <p:nvSpPr>
            <p:cNvPr name="Freeform 6" id="6"/>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84A7AD"/>
            </a:solidFill>
          </p:spPr>
        </p:sp>
      </p:grpSp>
      <p:grpSp>
        <p:nvGrpSpPr>
          <p:cNvPr name="Group 7" id="7"/>
          <p:cNvGrpSpPr/>
          <p:nvPr/>
        </p:nvGrpSpPr>
        <p:grpSpPr>
          <a:xfrm rot="0">
            <a:off x="11044509" y="4788006"/>
            <a:ext cx="381611" cy="381000"/>
            <a:chOff x="0" y="0"/>
            <a:chExt cx="6350000" cy="6339840"/>
          </a:xfrm>
        </p:grpSpPr>
        <p:sp>
          <p:nvSpPr>
            <p:cNvPr name="Freeform 8" id="8"/>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84A7AD"/>
            </a:solidFill>
          </p:spPr>
        </p:sp>
      </p:grpSp>
      <p:sp>
        <p:nvSpPr>
          <p:cNvPr name="Freeform 9" id="9"/>
          <p:cNvSpPr/>
          <p:nvPr/>
        </p:nvSpPr>
        <p:spPr>
          <a:xfrm flipH="true" flipV="false" rot="0">
            <a:off x="13157015" y="0"/>
            <a:ext cx="5130985" cy="5143500"/>
          </a:xfrm>
          <a:custGeom>
            <a:avLst/>
            <a:gdLst/>
            <a:ahLst/>
            <a:cxnLst/>
            <a:rect r="r" b="b" t="t" l="l"/>
            <a:pathLst>
              <a:path h="5143500" w="5130985">
                <a:moveTo>
                  <a:pt x="5130985" y="0"/>
                </a:moveTo>
                <a:lnTo>
                  <a:pt x="0" y="0"/>
                </a:lnTo>
                <a:lnTo>
                  <a:pt x="0" y="5143500"/>
                </a:lnTo>
                <a:lnTo>
                  <a:pt x="5130985" y="5143500"/>
                </a:lnTo>
                <a:lnTo>
                  <a:pt x="513098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p:cSld>
    <p:bg>
      <p:bgPr>
        <a:solidFill>
          <a:srgbClr val="E5F5F8"/>
        </a:solidFill>
      </p:bgPr>
    </p:bg>
    <p:spTree>
      <p:nvGrpSpPr>
        <p:cNvPr id="1" name=""/>
        <p:cNvGrpSpPr/>
        <p:nvPr/>
      </p:nvGrpSpPr>
      <p:grpSpPr>
        <a:xfrm>
          <a:off x="0" y="0"/>
          <a:ext cx="0" cy="0"/>
          <a:chOff x="0" y="0"/>
          <a:chExt cx="0" cy="0"/>
        </a:xfrm>
      </p:grpSpPr>
      <p:sp>
        <p:nvSpPr>
          <p:cNvPr name="TextBox 2" id="2"/>
          <p:cNvSpPr txBox="true"/>
          <p:nvPr/>
        </p:nvSpPr>
        <p:spPr>
          <a:xfrm rot="0">
            <a:off x="1217041" y="4370348"/>
            <a:ext cx="4388392" cy="3060006"/>
          </a:xfrm>
          <a:prstGeom prst="rect">
            <a:avLst/>
          </a:prstGeom>
        </p:spPr>
        <p:txBody>
          <a:bodyPr anchor="t" rtlCol="false" tIns="0" lIns="0" bIns="0" rIns="0">
            <a:spAutoFit/>
          </a:bodyPr>
          <a:lstStyle/>
          <a:p>
            <a:pPr>
              <a:lnSpc>
                <a:spcPts val="3499"/>
              </a:lnSpc>
            </a:pPr>
            <a:r>
              <a:rPr lang="en-US" sz="2499">
                <a:solidFill>
                  <a:srgbClr val="000000"/>
                </a:solidFill>
                <a:latin typeface="Public Sans"/>
              </a:rPr>
              <a:t>„To vy máte tu holčičku? No to </a:t>
            </a:r>
            <a:r>
              <a:rPr lang="en-US" sz="2499">
                <a:solidFill>
                  <a:srgbClr val="000000"/>
                </a:solidFill>
                <a:latin typeface="Public Sans"/>
              </a:rPr>
              <a:t>nemyslíte vážně. Když</a:t>
            </a:r>
          </a:p>
          <a:p>
            <a:pPr>
              <a:lnSpc>
                <a:spcPts val="3499"/>
              </a:lnSpc>
            </a:pPr>
            <a:r>
              <a:rPr lang="en-US" sz="2499">
                <a:solidFill>
                  <a:srgbClr val="000000"/>
                </a:solidFill>
                <a:latin typeface="Public Sans"/>
              </a:rPr>
              <a:t>nevidíte, tak máte být někde v ústavu, a ne tady mít děti.</a:t>
            </a:r>
          </a:p>
          <a:p>
            <a:pPr>
              <a:lnSpc>
                <a:spcPts val="3499"/>
              </a:lnSpc>
            </a:pPr>
            <a:r>
              <a:rPr lang="en-US" sz="2499">
                <a:solidFill>
                  <a:srgbClr val="000000"/>
                </a:solidFill>
                <a:latin typeface="Public Sans"/>
              </a:rPr>
              <a:t>Vždyť to děcko, podívejte se,</a:t>
            </a:r>
          </a:p>
          <a:p>
            <a:pPr algn="l" marL="0" indent="0" lvl="0">
              <a:lnSpc>
                <a:spcPts val="3499"/>
              </a:lnSpc>
              <a:spcBef>
                <a:spcPct val="0"/>
              </a:spcBef>
            </a:pPr>
            <a:r>
              <a:rPr lang="en-US" sz="2499">
                <a:solidFill>
                  <a:srgbClr val="000000"/>
                </a:solidFill>
                <a:latin typeface="Public Sans"/>
              </a:rPr>
              <a:t>jak vy ho máte na těch zádech, jak je nešťastný.“</a:t>
            </a:r>
          </a:p>
        </p:txBody>
      </p:sp>
      <p:sp>
        <p:nvSpPr>
          <p:cNvPr name="TextBox 3" id="3"/>
          <p:cNvSpPr txBox="true"/>
          <p:nvPr/>
        </p:nvSpPr>
        <p:spPr>
          <a:xfrm rot="0">
            <a:off x="1217041" y="3170340"/>
            <a:ext cx="4388392" cy="994245"/>
          </a:xfrm>
          <a:prstGeom prst="rect">
            <a:avLst/>
          </a:prstGeom>
        </p:spPr>
        <p:txBody>
          <a:bodyPr anchor="t" rtlCol="false" tIns="0" lIns="0" bIns="0" rIns="0">
            <a:spAutoFit/>
          </a:bodyPr>
          <a:lstStyle/>
          <a:p>
            <a:pPr>
              <a:lnSpc>
                <a:spcPts val="4480"/>
              </a:lnSpc>
            </a:pPr>
            <a:r>
              <a:rPr lang="en-US" sz="3200">
                <a:solidFill>
                  <a:srgbClr val="000000"/>
                </a:solidFill>
                <a:latin typeface="Public Sans Bold"/>
              </a:rPr>
              <a:t>Žena, 38 let</a:t>
            </a:r>
          </a:p>
          <a:p>
            <a:pPr algn="l" marL="0" indent="0" lvl="0">
              <a:lnSpc>
                <a:spcPts val="3499"/>
              </a:lnSpc>
              <a:spcBef>
                <a:spcPct val="0"/>
              </a:spcBef>
            </a:pPr>
            <a:r>
              <a:rPr lang="en-US" sz="2499">
                <a:solidFill>
                  <a:srgbClr val="000000"/>
                </a:solidFill>
                <a:latin typeface="Public Sans Bold"/>
              </a:rPr>
              <a:t>Jihomoravský kraj</a:t>
            </a:r>
          </a:p>
        </p:txBody>
      </p:sp>
      <p:sp>
        <p:nvSpPr>
          <p:cNvPr name="TextBox 4" id="4"/>
          <p:cNvSpPr txBox="true"/>
          <p:nvPr/>
        </p:nvSpPr>
        <p:spPr>
          <a:xfrm rot="0">
            <a:off x="6847447" y="4370348"/>
            <a:ext cx="4510696" cy="5250259"/>
          </a:xfrm>
          <a:prstGeom prst="rect">
            <a:avLst/>
          </a:prstGeom>
        </p:spPr>
        <p:txBody>
          <a:bodyPr anchor="t" rtlCol="false" tIns="0" lIns="0" bIns="0" rIns="0">
            <a:spAutoFit/>
          </a:bodyPr>
          <a:lstStyle/>
          <a:p>
            <a:pPr>
              <a:lnSpc>
                <a:spcPts val="3499"/>
              </a:lnSpc>
            </a:pPr>
            <a:r>
              <a:rPr lang="en-US" sz="2499">
                <a:solidFill>
                  <a:srgbClr val="000000"/>
                </a:solidFill>
                <a:latin typeface="Public Sans"/>
              </a:rPr>
              <a:t>„Sousedi nám vyhrožovali</a:t>
            </a:r>
          </a:p>
          <a:p>
            <a:pPr>
              <a:lnSpc>
                <a:spcPts val="3499"/>
              </a:lnSpc>
            </a:pPr>
            <a:r>
              <a:rPr lang="en-US" sz="2499">
                <a:solidFill>
                  <a:srgbClr val="000000"/>
                </a:solidFill>
                <a:latin typeface="Public Sans"/>
              </a:rPr>
              <a:t>fyzickou likvidací. V emailech psali, jak rozvracím místní</a:t>
            </a:r>
          </a:p>
          <a:p>
            <a:pPr>
              <a:lnSpc>
                <a:spcPts val="3499"/>
              </a:lnSpc>
            </a:pPr>
            <a:r>
              <a:rPr lang="en-US" sz="2499">
                <a:solidFill>
                  <a:srgbClr val="000000"/>
                </a:solidFill>
                <a:latin typeface="Public Sans"/>
              </a:rPr>
              <a:t>vztahy, že mě všichni nenávidí, že ani nevím, co všechno.. A že stejně skončím v ÚSP a i ten</a:t>
            </a:r>
          </a:p>
          <a:p>
            <a:pPr>
              <a:lnSpc>
                <a:spcPts val="3499"/>
              </a:lnSpc>
            </a:pPr>
            <a:r>
              <a:rPr lang="en-US" sz="2499">
                <a:solidFill>
                  <a:srgbClr val="000000"/>
                </a:solidFill>
                <a:latin typeface="Public Sans"/>
              </a:rPr>
              <a:t>můj retardovaný manžel za</a:t>
            </a:r>
          </a:p>
          <a:p>
            <a:pPr algn="l" marL="0" indent="0" lvl="0">
              <a:lnSpc>
                <a:spcPts val="3499"/>
              </a:lnSpc>
              <a:spcBef>
                <a:spcPct val="0"/>
              </a:spcBef>
            </a:pPr>
            <a:r>
              <a:rPr lang="en-US" sz="2499">
                <a:solidFill>
                  <a:srgbClr val="000000"/>
                </a:solidFill>
                <a:latin typeface="Public Sans"/>
              </a:rPr>
              <a:t>mnou rychle půjde jako za tou starou… A takový fakt jako primitivní nenávistný výlev se vším všudy. Hodně o té slepotě a tak no.“</a:t>
            </a:r>
          </a:p>
        </p:txBody>
      </p:sp>
      <p:sp>
        <p:nvSpPr>
          <p:cNvPr name="TextBox 5" id="5"/>
          <p:cNvSpPr txBox="true"/>
          <p:nvPr/>
        </p:nvSpPr>
        <p:spPr>
          <a:xfrm rot="0">
            <a:off x="6847447" y="3170340"/>
            <a:ext cx="4388392" cy="994245"/>
          </a:xfrm>
          <a:prstGeom prst="rect">
            <a:avLst/>
          </a:prstGeom>
        </p:spPr>
        <p:txBody>
          <a:bodyPr anchor="t" rtlCol="false" tIns="0" lIns="0" bIns="0" rIns="0">
            <a:spAutoFit/>
          </a:bodyPr>
          <a:lstStyle/>
          <a:p>
            <a:pPr>
              <a:lnSpc>
                <a:spcPts val="4480"/>
              </a:lnSpc>
            </a:pPr>
            <a:r>
              <a:rPr lang="en-US" sz="3200">
                <a:solidFill>
                  <a:srgbClr val="000000"/>
                </a:solidFill>
                <a:latin typeface="Public Sans Bold"/>
              </a:rPr>
              <a:t>Žena, 50 let</a:t>
            </a:r>
          </a:p>
          <a:p>
            <a:pPr algn="l" marL="0" indent="0" lvl="0">
              <a:lnSpc>
                <a:spcPts val="3499"/>
              </a:lnSpc>
              <a:spcBef>
                <a:spcPct val="0"/>
              </a:spcBef>
            </a:pPr>
            <a:r>
              <a:rPr lang="en-US" sz="2499">
                <a:solidFill>
                  <a:srgbClr val="000000"/>
                </a:solidFill>
                <a:latin typeface="Public Sans Bold"/>
              </a:rPr>
              <a:t>Středočeský kraj</a:t>
            </a:r>
          </a:p>
        </p:txBody>
      </p:sp>
      <p:sp>
        <p:nvSpPr>
          <p:cNvPr name="TextBox 6" id="6"/>
          <p:cNvSpPr txBox="true"/>
          <p:nvPr/>
        </p:nvSpPr>
        <p:spPr>
          <a:xfrm rot="0">
            <a:off x="12569214" y="4370348"/>
            <a:ext cx="4388392" cy="4374158"/>
          </a:xfrm>
          <a:prstGeom prst="rect">
            <a:avLst/>
          </a:prstGeom>
        </p:spPr>
        <p:txBody>
          <a:bodyPr anchor="t" rtlCol="false" tIns="0" lIns="0" bIns="0" rIns="0">
            <a:spAutoFit/>
          </a:bodyPr>
          <a:lstStyle/>
          <a:p>
            <a:pPr algn="l" marL="0" indent="0" lvl="0">
              <a:lnSpc>
                <a:spcPts val="3499"/>
              </a:lnSpc>
              <a:spcBef>
                <a:spcPct val="0"/>
              </a:spcBef>
            </a:pPr>
            <a:r>
              <a:rPr lang="en-US" sz="2499">
                <a:solidFill>
                  <a:srgbClr val="000000"/>
                </a:solidFill>
                <a:latin typeface="Public Sans"/>
              </a:rPr>
              <a:t>„To tělesné znevýhodnění tam </a:t>
            </a:r>
            <a:r>
              <a:rPr lang="en-US" sz="2499">
                <a:solidFill>
                  <a:srgbClr val="000000"/>
                </a:solidFill>
                <a:latin typeface="Public Sans"/>
              </a:rPr>
              <a:t>hrálo obrovskou roli. On věděl, že se nemůžu bránit a že jsem prostě závislá na té asistenci, že ji potřebuju. K nikomu jinému by si to nedovolil. V jedné chvíli mi i řekl: ‚Já tě chci, protože ty bys mi neutekla, ne jako ty ostatní.‘“</a:t>
            </a:r>
          </a:p>
        </p:txBody>
      </p:sp>
      <p:sp>
        <p:nvSpPr>
          <p:cNvPr name="TextBox 7" id="7"/>
          <p:cNvSpPr txBox="true"/>
          <p:nvPr/>
        </p:nvSpPr>
        <p:spPr>
          <a:xfrm rot="0">
            <a:off x="12569214" y="3170340"/>
            <a:ext cx="4388392" cy="994245"/>
          </a:xfrm>
          <a:prstGeom prst="rect">
            <a:avLst/>
          </a:prstGeom>
        </p:spPr>
        <p:txBody>
          <a:bodyPr anchor="t" rtlCol="false" tIns="0" lIns="0" bIns="0" rIns="0">
            <a:spAutoFit/>
          </a:bodyPr>
          <a:lstStyle/>
          <a:p>
            <a:pPr>
              <a:lnSpc>
                <a:spcPts val="4480"/>
              </a:lnSpc>
            </a:pPr>
            <a:r>
              <a:rPr lang="en-US" sz="3200">
                <a:solidFill>
                  <a:srgbClr val="000000"/>
                </a:solidFill>
                <a:latin typeface="Public Sans Bold"/>
              </a:rPr>
              <a:t>Žena, 46 let</a:t>
            </a:r>
          </a:p>
          <a:p>
            <a:pPr algn="l" marL="0" indent="0" lvl="0">
              <a:lnSpc>
                <a:spcPts val="3499"/>
              </a:lnSpc>
              <a:spcBef>
                <a:spcPct val="0"/>
              </a:spcBef>
            </a:pPr>
            <a:r>
              <a:rPr lang="en-US" sz="2499">
                <a:solidFill>
                  <a:srgbClr val="000000"/>
                </a:solidFill>
                <a:latin typeface="Public Sans Bold"/>
              </a:rPr>
              <a:t>Hl. m. Praha</a:t>
            </a:r>
          </a:p>
        </p:txBody>
      </p:sp>
      <p:sp>
        <p:nvSpPr>
          <p:cNvPr name="TextBox 8" id="8"/>
          <p:cNvSpPr txBox="true"/>
          <p:nvPr/>
        </p:nvSpPr>
        <p:spPr>
          <a:xfrm rot="0">
            <a:off x="2034309" y="1028700"/>
            <a:ext cx="13208773" cy="1638102"/>
          </a:xfrm>
          <a:prstGeom prst="rect">
            <a:avLst/>
          </a:prstGeom>
        </p:spPr>
        <p:txBody>
          <a:bodyPr anchor="t" rtlCol="false" tIns="0" lIns="0" bIns="0" rIns="0">
            <a:spAutoFit/>
          </a:bodyPr>
          <a:lstStyle/>
          <a:p>
            <a:pPr>
              <a:lnSpc>
                <a:spcPts val="6480"/>
              </a:lnSpc>
            </a:pPr>
            <a:r>
              <a:rPr lang="en-US" sz="5400">
                <a:solidFill>
                  <a:srgbClr val="84A7AD"/>
                </a:solidFill>
                <a:latin typeface="Garet 1 Bold"/>
              </a:rPr>
              <a:t>Předsudečné násilí existuje</a:t>
            </a:r>
          </a:p>
          <a:p>
            <a:pPr marL="0" indent="0" lvl="0">
              <a:lnSpc>
                <a:spcPts val="6480"/>
              </a:lnSpc>
            </a:pPr>
            <a:r>
              <a:rPr lang="en-US" sz="5400">
                <a:solidFill>
                  <a:srgbClr val="84A7AD"/>
                </a:solidFill>
                <a:latin typeface="Garet 1 Bold"/>
              </a:rPr>
              <a:t>v různých formách</a:t>
            </a:r>
          </a:p>
        </p:txBody>
      </p:sp>
      <p:sp>
        <p:nvSpPr>
          <p:cNvPr name="TextBox 9" id="9"/>
          <p:cNvSpPr txBox="true"/>
          <p:nvPr/>
        </p:nvSpPr>
        <p:spPr>
          <a:xfrm rot="0">
            <a:off x="1217041" y="1028700"/>
            <a:ext cx="933986" cy="819051"/>
          </a:xfrm>
          <a:prstGeom prst="rect">
            <a:avLst/>
          </a:prstGeom>
        </p:spPr>
        <p:txBody>
          <a:bodyPr anchor="t" rtlCol="false" tIns="0" lIns="0" bIns="0" rIns="0">
            <a:spAutoFit/>
          </a:bodyPr>
          <a:lstStyle/>
          <a:p>
            <a:pPr marL="0" indent="0" lvl="0">
              <a:lnSpc>
                <a:spcPts val="6479"/>
              </a:lnSpc>
            </a:pPr>
            <a:r>
              <a:rPr lang="en-US" sz="5399">
                <a:solidFill>
                  <a:srgbClr val="84A7AD"/>
                </a:solidFill>
                <a:latin typeface="Garet 1 Bold"/>
              </a:rPr>
              <a:t>1)</a:t>
            </a:r>
          </a:p>
        </p:txBody>
      </p:sp>
    </p:spTree>
  </p:cSld>
  <p:clrMapOvr>
    <a:masterClrMapping/>
  </p:clrMapOvr>
</p:sld>
</file>

<file path=ppt/slides/slide17.xml><?xml version="1.0" encoding="utf-8"?>
<p:sld xmlns:p="http://schemas.openxmlformats.org/presentationml/2006/main" xmlns:a="http://schemas.openxmlformats.org/drawingml/2006/main">
  <p:cSld>
    <p:bg>
      <p:bgPr>
        <a:solidFill>
          <a:srgbClr val="E5F5F8"/>
        </a:solidFill>
      </p:bgPr>
    </p:bg>
    <p:spTree>
      <p:nvGrpSpPr>
        <p:cNvPr id="1" name=""/>
        <p:cNvGrpSpPr/>
        <p:nvPr/>
      </p:nvGrpSpPr>
      <p:grpSpPr>
        <a:xfrm>
          <a:off x="0" y="0"/>
          <a:ext cx="0" cy="0"/>
          <a:chOff x="0" y="0"/>
          <a:chExt cx="0" cy="0"/>
        </a:xfrm>
      </p:grpSpPr>
      <p:sp>
        <p:nvSpPr>
          <p:cNvPr name="TextBox 2" id="2"/>
          <p:cNvSpPr txBox="true"/>
          <p:nvPr/>
        </p:nvSpPr>
        <p:spPr>
          <a:xfrm rot="0">
            <a:off x="1217041" y="4218994"/>
            <a:ext cx="4388392" cy="4374158"/>
          </a:xfrm>
          <a:prstGeom prst="rect">
            <a:avLst/>
          </a:prstGeom>
        </p:spPr>
        <p:txBody>
          <a:bodyPr anchor="t" rtlCol="false" tIns="0" lIns="0" bIns="0" rIns="0">
            <a:spAutoFit/>
          </a:bodyPr>
          <a:lstStyle/>
          <a:p>
            <a:pPr>
              <a:lnSpc>
                <a:spcPts val="3499"/>
              </a:lnSpc>
            </a:pPr>
            <a:r>
              <a:rPr lang="en-US" sz="2499">
                <a:solidFill>
                  <a:srgbClr val="000000"/>
                </a:solidFill>
                <a:latin typeface="Public Sans"/>
              </a:rPr>
              <a:t>„Když zdravý člověk vidí</a:t>
            </a:r>
          </a:p>
          <a:p>
            <a:pPr>
              <a:lnSpc>
                <a:spcPts val="3499"/>
              </a:lnSpc>
            </a:pPr>
            <a:r>
              <a:rPr lang="en-US" sz="2499">
                <a:solidFill>
                  <a:srgbClr val="000000"/>
                </a:solidFill>
                <a:latin typeface="Public Sans"/>
              </a:rPr>
              <a:t>vozíčkáře a vy mu chcete</a:t>
            </a:r>
          </a:p>
          <a:p>
            <a:pPr>
              <a:lnSpc>
                <a:spcPts val="3499"/>
              </a:lnSpc>
            </a:pPr>
            <a:r>
              <a:rPr lang="en-US" sz="2499">
                <a:solidFill>
                  <a:srgbClr val="000000"/>
                </a:solidFill>
                <a:latin typeface="Public Sans"/>
              </a:rPr>
              <a:t>pomoct, tak pro něj je to</a:t>
            </a:r>
          </a:p>
          <a:p>
            <a:pPr>
              <a:lnSpc>
                <a:spcPts val="3499"/>
              </a:lnSpc>
            </a:pPr>
            <a:r>
              <a:rPr lang="en-US" sz="2499">
                <a:solidFill>
                  <a:srgbClr val="000000"/>
                </a:solidFill>
                <a:latin typeface="Public Sans"/>
              </a:rPr>
              <a:t>strašně nepříjemné, protože</a:t>
            </a:r>
          </a:p>
          <a:p>
            <a:pPr algn="l" marL="0" indent="0" lvl="0">
              <a:lnSpc>
                <a:spcPts val="3499"/>
              </a:lnSpc>
              <a:spcBef>
                <a:spcPct val="0"/>
              </a:spcBef>
            </a:pPr>
            <a:r>
              <a:rPr lang="en-US" sz="2499">
                <a:solidFill>
                  <a:srgbClr val="000000"/>
                </a:solidFill>
                <a:latin typeface="Public Sans"/>
              </a:rPr>
              <a:t>ten člověk na tom vozíku si pak připadá méněcenný. Protože potřebujete si dokázat, že to zvládnete sám, i když máte nějaký hendikep, zdravotní omezení.“</a:t>
            </a:r>
          </a:p>
        </p:txBody>
      </p:sp>
      <p:sp>
        <p:nvSpPr>
          <p:cNvPr name="TextBox 3" id="3"/>
          <p:cNvSpPr txBox="true"/>
          <p:nvPr/>
        </p:nvSpPr>
        <p:spPr>
          <a:xfrm rot="0">
            <a:off x="1217041" y="3048036"/>
            <a:ext cx="4388392" cy="994245"/>
          </a:xfrm>
          <a:prstGeom prst="rect">
            <a:avLst/>
          </a:prstGeom>
        </p:spPr>
        <p:txBody>
          <a:bodyPr anchor="t" rtlCol="false" tIns="0" lIns="0" bIns="0" rIns="0">
            <a:spAutoFit/>
          </a:bodyPr>
          <a:lstStyle/>
          <a:p>
            <a:pPr>
              <a:lnSpc>
                <a:spcPts val="4480"/>
              </a:lnSpc>
            </a:pPr>
            <a:r>
              <a:rPr lang="en-US" sz="3200">
                <a:solidFill>
                  <a:srgbClr val="000000"/>
                </a:solidFill>
                <a:latin typeface="Public Sans Bold"/>
              </a:rPr>
              <a:t>Muž, 40 let</a:t>
            </a:r>
          </a:p>
          <a:p>
            <a:pPr algn="l" marL="0" indent="0" lvl="0">
              <a:lnSpc>
                <a:spcPts val="3499"/>
              </a:lnSpc>
              <a:spcBef>
                <a:spcPct val="0"/>
              </a:spcBef>
            </a:pPr>
            <a:r>
              <a:rPr lang="en-US" sz="2499">
                <a:solidFill>
                  <a:srgbClr val="000000"/>
                </a:solidFill>
                <a:latin typeface="Public Sans Bold"/>
              </a:rPr>
              <a:t>Středočeský kraj</a:t>
            </a:r>
          </a:p>
        </p:txBody>
      </p:sp>
      <p:sp>
        <p:nvSpPr>
          <p:cNvPr name="TextBox 4" id="4"/>
          <p:cNvSpPr txBox="true"/>
          <p:nvPr/>
        </p:nvSpPr>
        <p:spPr>
          <a:xfrm rot="0">
            <a:off x="6847447" y="4218994"/>
            <a:ext cx="4483517" cy="4374158"/>
          </a:xfrm>
          <a:prstGeom prst="rect">
            <a:avLst/>
          </a:prstGeom>
        </p:spPr>
        <p:txBody>
          <a:bodyPr anchor="t" rtlCol="false" tIns="0" lIns="0" bIns="0" rIns="0">
            <a:spAutoFit/>
          </a:bodyPr>
          <a:lstStyle/>
          <a:p>
            <a:pPr>
              <a:lnSpc>
                <a:spcPts val="3499"/>
              </a:lnSpc>
            </a:pPr>
            <a:r>
              <a:rPr lang="en-US" sz="2499">
                <a:solidFill>
                  <a:srgbClr val="000000"/>
                </a:solidFill>
                <a:latin typeface="Public Sans"/>
              </a:rPr>
              <a:t>„Mně to řekli automaticky.</a:t>
            </a:r>
          </a:p>
          <a:p>
            <a:pPr>
              <a:lnSpc>
                <a:spcPts val="3499"/>
              </a:lnSpc>
            </a:pPr>
            <a:r>
              <a:rPr lang="en-US" sz="2499">
                <a:solidFill>
                  <a:srgbClr val="000000"/>
                </a:solidFill>
                <a:latin typeface="Public Sans"/>
              </a:rPr>
              <a:t>Když jsem řekla, že mám</a:t>
            </a:r>
          </a:p>
          <a:p>
            <a:pPr>
              <a:lnSpc>
                <a:spcPts val="3499"/>
              </a:lnSpc>
            </a:pPr>
            <a:r>
              <a:rPr lang="en-US" sz="2499">
                <a:solidFill>
                  <a:srgbClr val="000000"/>
                </a:solidFill>
                <a:latin typeface="Public Sans"/>
              </a:rPr>
              <a:t>Aspergerův syndrom, tak mi</a:t>
            </a:r>
          </a:p>
          <a:p>
            <a:pPr>
              <a:lnSpc>
                <a:spcPts val="3499"/>
              </a:lnSpc>
            </a:pPr>
            <a:r>
              <a:rPr lang="en-US" sz="2499">
                <a:solidFill>
                  <a:srgbClr val="000000"/>
                </a:solidFill>
                <a:latin typeface="Public Sans"/>
              </a:rPr>
              <a:t>automaticky řekli: ‚Běžte do té</a:t>
            </a:r>
          </a:p>
          <a:p>
            <a:pPr>
              <a:lnSpc>
                <a:spcPts val="3499"/>
              </a:lnSpc>
            </a:pPr>
            <a:r>
              <a:rPr lang="en-US" sz="2499">
                <a:solidFill>
                  <a:srgbClr val="000000"/>
                </a:solidFill>
                <a:latin typeface="Public Sans"/>
              </a:rPr>
              <a:t>organizace, ona je v této</a:t>
            </a:r>
          </a:p>
          <a:p>
            <a:pPr>
              <a:lnSpc>
                <a:spcPts val="3499"/>
              </a:lnSpc>
            </a:pPr>
            <a:r>
              <a:rPr lang="en-US" sz="2499">
                <a:solidFill>
                  <a:srgbClr val="000000"/>
                </a:solidFill>
                <a:latin typeface="Public Sans"/>
              </a:rPr>
              <a:t>budově.“ Ale já jsem to</a:t>
            </a:r>
          </a:p>
          <a:p>
            <a:pPr>
              <a:lnSpc>
                <a:spcPts val="3499"/>
              </a:lnSpc>
            </a:pPr>
            <a:r>
              <a:rPr lang="en-US" sz="2499">
                <a:solidFill>
                  <a:srgbClr val="000000"/>
                </a:solidFill>
                <a:latin typeface="Public Sans"/>
              </a:rPr>
              <a:t>nechtěla, já jsem si to chtěla</a:t>
            </a:r>
          </a:p>
          <a:p>
            <a:pPr algn="l" marL="0" indent="0" lvl="0">
              <a:lnSpc>
                <a:spcPts val="3499"/>
              </a:lnSpc>
              <a:spcBef>
                <a:spcPct val="0"/>
              </a:spcBef>
            </a:pPr>
            <a:r>
              <a:rPr lang="en-US" sz="2499">
                <a:solidFill>
                  <a:srgbClr val="000000"/>
                </a:solidFill>
                <a:latin typeface="Public Sans"/>
              </a:rPr>
              <a:t>zařídit sama. Ale oni už se pak s vámi nechtěli bavit vůbec, ať to za vás vyřeší někdo jiný.“</a:t>
            </a:r>
          </a:p>
        </p:txBody>
      </p:sp>
      <p:sp>
        <p:nvSpPr>
          <p:cNvPr name="TextBox 5" id="5"/>
          <p:cNvSpPr txBox="true"/>
          <p:nvPr/>
        </p:nvSpPr>
        <p:spPr>
          <a:xfrm rot="0">
            <a:off x="6847447" y="3048036"/>
            <a:ext cx="4388392" cy="994245"/>
          </a:xfrm>
          <a:prstGeom prst="rect">
            <a:avLst/>
          </a:prstGeom>
        </p:spPr>
        <p:txBody>
          <a:bodyPr anchor="t" rtlCol="false" tIns="0" lIns="0" bIns="0" rIns="0">
            <a:spAutoFit/>
          </a:bodyPr>
          <a:lstStyle/>
          <a:p>
            <a:pPr>
              <a:lnSpc>
                <a:spcPts val="4480"/>
              </a:lnSpc>
            </a:pPr>
            <a:r>
              <a:rPr lang="en-US" sz="3200">
                <a:solidFill>
                  <a:srgbClr val="000000"/>
                </a:solidFill>
                <a:latin typeface="Public Sans Bold"/>
              </a:rPr>
              <a:t>Žena, 40 let</a:t>
            </a:r>
          </a:p>
          <a:p>
            <a:pPr algn="l" marL="0" indent="0" lvl="0">
              <a:lnSpc>
                <a:spcPts val="3499"/>
              </a:lnSpc>
              <a:spcBef>
                <a:spcPct val="0"/>
              </a:spcBef>
            </a:pPr>
            <a:r>
              <a:rPr lang="en-US" sz="2499">
                <a:solidFill>
                  <a:srgbClr val="000000"/>
                </a:solidFill>
                <a:latin typeface="Public Sans Bold"/>
              </a:rPr>
              <a:t>Karlovarský kraj</a:t>
            </a:r>
          </a:p>
        </p:txBody>
      </p:sp>
      <p:sp>
        <p:nvSpPr>
          <p:cNvPr name="TextBox 6" id="6"/>
          <p:cNvSpPr txBox="true"/>
          <p:nvPr/>
        </p:nvSpPr>
        <p:spPr>
          <a:xfrm rot="0">
            <a:off x="12569214" y="4218994"/>
            <a:ext cx="4388392" cy="5250259"/>
          </a:xfrm>
          <a:prstGeom prst="rect">
            <a:avLst/>
          </a:prstGeom>
        </p:spPr>
        <p:txBody>
          <a:bodyPr anchor="t" rtlCol="false" tIns="0" lIns="0" bIns="0" rIns="0">
            <a:spAutoFit/>
          </a:bodyPr>
          <a:lstStyle/>
          <a:p>
            <a:pPr>
              <a:lnSpc>
                <a:spcPts val="3499"/>
              </a:lnSpc>
            </a:pPr>
            <a:r>
              <a:rPr lang="en-US" sz="2499">
                <a:solidFill>
                  <a:srgbClr val="000000"/>
                </a:solidFill>
                <a:latin typeface="Public Sans"/>
              </a:rPr>
              <a:t>„Vyhazovali mě z bazénu:</a:t>
            </a:r>
          </a:p>
          <a:p>
            <a:pPr algn="l" marL="0" indent="0" lvl="0">
              <a:lnSpc>
                <a:spcPts val="3499"/>
              </a:lnSpc>
              <a:spcBef>
                <a:spcPct val="0"/>
              </a:spcBef>
            </a:pPr>
            <a:r>
              <a:rPr lang="en-US" sz="2499">
                <a:solidFill>
                  <a:srgbClr val="000000"/>
                </a:solidFill>
                <a:latin typeface="Public Sans"/>
              </a:rPr>
              <a:t>„Když nevidíte, nemůžete tady sama plavat.“ Říkám: „A co bych měla dělat?“ „No musíte mít svého průvodce.“ Říkám: „A co by ten průvodce pro mě dělal?“ „No hlídal by.“ „A co by hlídal? Abych se neutopila, když jsem bývalý závodní plavec, nebo co?“ „No ne, aby to nebylo nebezpečné pro ostatní…“</a:t>
            </a:r>
          </a:p>
        </p:txBody>
      </p:sp>
      <p:sp>
        <p:nvSpPr>
          <p:cNvPr name="TextBox 7" id="7"/>
          <p:cNvSpPr txBox="true"/>
          <p:nvPr/>
        </p:nvSpPr>
        <p:spPr>
          <a:xfrm rot="0">
            <a:off x="12569214" y="3048036"/>
            <a:ext cx="4388392" cy="994245"/>
          </a:xfrm>
          <a:prstGeom prst="rect">
            <a:avLst/>
          </a:prstGeom>
        </p:spPr>
        <p:txBody>
          <a:bodyPr anchor="t" rtlCol="false" tIns="0" lIns="0" bIns="0" rIns="0">
            <a:spAutoFit/>
          </a:bodyPr>
          <a:lstStyle/>
          <a:p>
            <a:pPr>
              <a:lnSpc>
                <a:spcPts val="4480"/>
              </a:lnSpc>
            </a:pPr>
            <a:r>
              <a:rPr lang="en-US" sz="3200">
                <a:solidFill>
                  <a:srgbClr val="000000"/>
                </a:solidFill>
                <a:latin typeface="Public Sans Bold"/>
              </a:rPr>
              <a:t>Žena, 50 let</a:t>
            </a:r>
          </a:p>
          <a:p>
            <a:pPr algn="l" marL="0" indent="0" lvl="0">
              <a:lnSpc>
                <a:spcPts val="3499"/>
              </a:lnSpc>
              <a:spcBef>
                <a:spcPct val="0"/>
              </a:spcBef>
            </a:pPr>
            <a:r>
              <a:rPr lang="en-US" sz="2499">
                <a:solidFill>
                  <a:srgbClr val="000000"/>
                </a:solidFill>
                <a:latin typeface="Public Sans Bold"/>
              </a:rPr>
              <a:t>Středočeský kraj</a:t>
            </a:r>
          </a:p>
        </p:txBody>
      </p:sp>
      <p:sp>
        <p:nvSpPr>
          <p:cNvPr name="TextBox 8" id="8"/>
          <p:cNvSpPr txBox="true"/>
          <p:nvPr/>
        </p:nvSpPr>
        <p:spPr>
          <a:xfrm rot="0">
            <a:off x="2151027" y="1028700"/>
            <a:ext cx="13208773" cy="1638102"/>
          </a:xfrm>
          <a:prstGeom prst="rect">
            <a:avLst/>
          </a:prstGeom>
        </p:spPr>
        <p:txBody>
          <a:bodyPr anchor="t" rtlCol="false" tIns="0" lIns="0" bIns="0" rIns="0">
            <a:spAutoFit/>
          </a:bodyPr>
          <a:lstStyle/>
          <a:p>
            <a:pPr>
              <a:lnSpc>
                <a:spcPts val="6480"/>
              </a:lnSpc>
            </a:pPr>
            <a:r>
              <a:rPr lang="en-US" sz="5400">
                <a:solidFill>
                  <a:srgbClr val="84A7AD"/>
                </a:solidFill>
                <a:latin typeface="Garet 1 Bold"/>
              </a:rPr>
              <a:t>Jsou to i předsudečné projevy</a:t>
            </a:r>
          </a:p>
          <a:p>
            <a:pPr marL="0" indent="0" lvl="0">
              <a:lnSpc>
                <a:spcPts val="6480"/>
              </a:lnSpc>
            </a:pPr>
            <a:r>
              <a:rPr lang="en-US" sz="5400">
                <a:solidFill>
                  <a:srgbClr val="84A7AD"/>
                </a:solidFill>
                <a:latin typeface="Garet 1 Bold"/>
              </a:rPr>
              <a:t>a diskriminace</a:t>
            </a:r>
          </a:p>
        </p:txBody>
      </p:sp>
      <p:sp>
        <p:nvSpPr>
          <p:cNvPr name="TextBox 9" id="9"/>
          <p:cNvSpPr txBox="true"/>
          <p:nvPr/>
        </p:nvSpPr>
        <p:spPr>
          <a:xfrm rot="0">
            <a:off x="1217041" y="1028700"/>
            <a:ext cx="933986" cy="819051"/>
          </a:xfrm>
          <a:prstGeom prst="rect">
            <a:avLst/>
          </a:prstGeom>
        </p:spPr>
        <p:txBody>
          <a:bodyPr anchor="t" rtlCol="false" tIns="0" lIns="0" bIns="0" rIns="0">
            <a:spAutoFit/>
          </a:bodyPr>
          <a:lstStyle/>
          <a:p>
            <a:pPr marL="0" indent="0" lvl="0">
              <a:lnSpc>
                <a:spcPts val="6479"/>
              </a:lnSpc>
            </a:pPr>
            <a:r>
              <a:rPr lang="en-US" sz="5399">
                <a:solidFill>
                  <a:srgbClr val="84A7AD"/>
                </a:solidFill>
                <a:latin typeface="Garet 1 Bold"/>
              </a:rPr>
              <a:t>2)</a:t>
            </a:r>
          </a:p>
        </p:txBody>
      </p:sp>
    </p:spTree>
  </p:cSld>
  <p:clrMapOvr>
    <a:masterClrMapping/>
  </p:clrMapOvr>
</p:sld>
</file>

<file path=ppt/slides/slide18.xml><?xml version="1.0" encoding="utf-8"?>
<p:sld xmlns:p="http://schemas.openxmlformats.org/presentationml/2006/main" xmlns:a="http://schemas.openxmlformats.org/drawingml/2006/main">
  <p:cSld>
    <p:bg>
      <p:bgPr>
        <a:solidFill>
          <a:srgbClr val="E5F5F8"/>
        </a:solidFill>
      </p:bgPr>
    </p:bg>
    <p:spTree>
      <p:nvGrpSpPr>
        <p:cNvPr id="1" name=""/>
        <p:cNvGrpSpPr/>
        <p:nvPr/>
      </p:nvGrpSpPr>
      <p:grpSpPr>
        <a:xfrm>
          <a:off x="0" y="0"/>
          <a:ext cx="0" cy="0"/>
          <a:chOff x="0" y="0"/>
          <a:chExt cx="0" cy="0"/>
        </a:xfrm>
      </p:grpSpPr>
      <p:sp>
        <p:nvSpPr>
          <p:cNvPr name="TextBox 2" id="2"/>
          <p:cNvSpPr txBox="true"/>
          <p:nvPr/>
        </p:nvSpPr>
        <p:spPr>
          <a:xfrm rot="0">
            <a:off x="1217041" y="4246172"/>
            <a:ext cx="4388392" cy="5250259"/>
          </a:xfrm>
          <a:prstGeom prst="rect">
            <a:avLst/>
          </a:prstGeom>
        </p:spPr>
        <p:txBody>
          <a:bodyPr anchor="t" rtlCol="false" tIns="0" lIns="0" bIns="0" rIns="0">
            <a:spAutoFit/>
          </a:bodyPr>
          <a:lstStyle/>
          <a:p>
            <a:pPr>
              <a:lnSpc>
                <a:spcPts val="3499"/>
              </a:lnSpc>
            </a:pPr>
            <a:r>
              <a:rPr lang="en-US" sz="2499">
                <a:solidFill>
                  <a:srgbClr val="000000"/>
                </a:solidFill>
                <a:latin typeface="Public Sans"/>
              </a:rPr>
              <a:t>„Jednou jsem zažila, že</a:t>
            </a:r>
          </a:p>
          <a:p>
            <a:pPr>
              <a:lnSpc>
                <a:spcPts val="3499"/>
              </a:lnSpc>
            </a:pPr>
            <a:r>
              <a:rPr lang="en-US" sz="2499">
                <a:solidFill>
                  <a:srgbClr val="000000"/>
                </a:solidFill>
                <a:latin typeface="Public Sans"/>
              </a:rPr>
              <a:t>kamarádovi se smáli. On byl</a:t>
            </a:r>
          </a:p>
          <a:p>
            <a:pPr>
              <a:lnSpc>
                <a:spcPts val="3499"/>
              </a:lnSpc>
            </a:pPr>
            <a:r>
              <a:rPr lang="en-US" sz="2499">
                <a:solidFill>
                  <a:srgbClr val="000000"/>
                </a:solidFill>
                <a:latin typeface="Public Sans"/>
              </a:rPr>
              <a:t>postižený a byl slepý. A to jsem teda pak zakročila tím, že jsem ho bránila, že on za to nemůže, že je postižený. A že jsou oškliví na něj. Stalo se to v autobuse, když jsme jeli spolu. Nadávali mu: ‚Hele, koukej, támhle je mentálně blbej člověk.‘ Ještě se</a:t>
            </a:r>
          </a:p>
          <a:p>
            <a:pPr algn="l" marL="0" indent="0" lvl="0">
              <a:lnSpc>
                <a:spcPts val="3499"/>
              </a:lnSpc>
              <a:spcBef>
                <a:spcPct val="0"/>
              </a:spcBef>
            </a:pPr>
            <a:r>
              <a:rPr lang="en-US" sz="2499">
                <a:solidFill>
                  <a:srgbClr val="000000"/>
                </a:solidFill>
                <a:latin typeface="Public Sans"/>
              </a:rPr>
              <a:t>[útočník] smál strašně.“</a:t>
            </a:r>
          </a:p>
        </p:txBody>
      </p:sp>
      <p:sp>
        <p:nvSpPr>
          <p:cNvPr name="TextBox 3" id="3"/>
          <p:cNvSpPr txBox="true"/>
          <p:nvPr/>
        </p:nvSpPr>
        <p:spPr>
          <a:xfrm rot="0">
            <a:off x="1217041" y="3048036"/>
            <a:ext cx="4388392" cy="994245"/>
          </a:xfrm>
          <a:prstGeom prst="rect">
            <a:avLst/>
          </a:prstGeom>
        </p:spPr>
        <p:txBody>
          <a:bodyPr anchor="t" rtlCol="false" tIns="0" lIns="0" bIns="0" rIns="0">
            <a:spAutoFit/>
          </a:bodyPr>
          <a:lstStyle/>
          <a:p>
            <a:pPr>
              <a:lnSpc>
                <a:spcPts val="4480"/>
              </a:lnSpc>
            </a:pPr>
            <a:r>
              <a:rPr lang="en-US" sz="3200">
                <a:solidFill>
                  <a:srgbClr val="000000"/>
                </a:solidFill>
                <a:latin typeface="Public Sans Bold"/>
              </a:rPr>
              <a:t>Žena, 39 let</a:t>
            </a:r>
          </a:p>
          <a:p>
            <a:pPr algn="l" marL="0" indent="0" lvl="0">
              <a:lnSpc>
                <a:spcPts val="3499"/>
              </a:lnSpc>
              <a:spcBef>
                <a:spcPct val="0"/>
              </a:spcBef>
            </a:pPr>
            <a:r>
              <a:rPr lang="en-US" sz="2499">
                <a:solidFill>
                  <a:srgbClr val="000000"/>
                </a:solidFill>
                <a:latin typeface="Public Sans Bold"/>
              </a:rPr>
              <a:t>Středočeský kraj</a:t>
            </a:r>
          </a:p>
        </p:txBody>
      </p:sp>
      <p:sp>
        <p:nvSpPr>
          <p:cNvPr name="TextBox 4" id="4"/>
          <p:cNvSpPr txBox="true"/>
          <p:nvPr/>
        </p:nvSpPr>
        <p:spPr>
          <a:xfrm rot="0">
            <a:off x="6845565" y="4246172"/>
            <a:ext cx="4483517" cy="3498057"/>
          </a:xfrm>
          <a:prstGeom prst="rect">
            <a:avLst/>
          </a:prstGeom>
        </p:spPr>
        <p:txBody>
          <a:bodyPr anchor="t" rtlCol="false" tIns="0" lIns="0" bIns="0" rIns="0">
            <a:spAutoFit/>
          </a:bodyPr>
          <a:lstStyle/>
          <a:p>
            <a:pPr>
              <a:lnSpc>
                <a:spcPts val="3499"/>
              </a:lnSpc>
            </a:pPr>
            <a:r>
              <a:rPr lang="en-US" sz="2499">
                <a:solidFill>
                  <a:srgbClr val="000000"/>
                </a:solidFill>
                <a:latin typeface="Public Sans"/>
              </a:rPr>
              <a:t>„Jako taky mě to někdy štve, si </a:t>
            </a:r>
            <a:r>
              <a:rPr lang="en-US" sz="2499">
                <a:solidFill>
                  <a:srgbClr val="000000"/>
                </a:solidFill>
                <a:latin typeface="Public Sans"/>
              </a:rPr>
              <a:t>říkám: ‚Já nechci pořád od rána do večera být osvětovým</a:t>
            </a:r>
          </a:p>
          <a:p>
            <a:pPr>
              <a:lnSpc>
                <a:spcPts val="3499"/>
              </a:lnSpc>
            </a:pPr>
            <a:r>
              <a:rPr lang="en-US" sz="2499">
                <a:solidFill>
                  <a:srgbClr val="000000"/>
                </a:solidFill>
                <a:latin typeface="Public Sans"/>
              </a:rPr>
              <a:t>sociálním pracovníkem.‘ Ale</a:t>
            </a:r>
          </a:p>
          <a:p>
            <a:pPr algn="l" marL="0" indent="0" lvl="0">
              <a:lnSpc>
                <a:spcPts val="3499"/>
              </a:lnSpc>
              <a:spcBef>
                <a:spcPct val="0"/>
              </a:spcBef>
            </a:pPr>
            <a:r>
              <a:rPr lang="en-US" sz="2499">
                <a:solidFill>
                  <a:srgbClr val="000000"/>
                </a:solidFill>
                <a:latin typeface="Public Sans"/>
              </a:rPr>
              <a:t>současně moc dobře vím, že se mi to nevyplatí jím přestat být. Že si tím vůbec nepomůžu.“</a:t>
            </a:r>
          </a:p>
        </p:txBody>
      </p:sp>
      <p:sp>
        <p:nvSpPr>
          <p:cNvPr name="TextBox 5" id="5"/>
          <p:cNvSpPr txBox="true"/>
          <p:nvPr/>
        </p:nvSpPr>
        <p:spPr>
          <a:xfrm rot="0">
            <a:off x="6847447" y="3048036"/>
            <a:ext cx="4388392" cy="994245"/>
          </a:xfrm>
          <a:prstGeom prst="rect">
            <a:avLst/>
          </a:prstGeom>
        </p:spPr>
        <p:txBody>
          <a:bodyPr anchor="t" rtlCol="false" tIns="0" lIns="0" bIns="0" rIns="0">
            <a:spAutoFit/>
          </a:bodyPr>
          <a:lstStyle/>
          <a:p>
            <a:pPr>
              <a:lnSpc>
                <a:spcPts val="4480"/>
              </a:lnSpc>
            </a:pPr>
            <a:r>
              <a:rPr lang="en-US" sz="3200">
                <a:solidFill>
                  <a:srgbClr val="000000"/>
                </a:solidFill>
                <a:latin typeface="Public Sans Bold"/>
              </a:rPr>
              <a:t>Žena, 50 let</a:t>
            </a:r>
          </a:p>
          <a:p>
            <a:pPr algn="l" marL="0" indent="0" lvl="0">
              <a:lnSpc>
                <a:spcPts val="3499"/>
              </a:lnSpc>
              <a:spcBef>
                <a:spcPct val="0"/>
              </a:spcBef>
            </a:pPr>
            <a:r>
              <a:rPr lang="en-US" sz="2499">
                <a:solidFill>
                  <a:srgbClr val="000000"/>
                </a:solidFill>
                <a:latin typeface="Public Sans Bold"/>
              </a:rPr>
              <a:t>Středočeský kraj</a:t>
            </a:r>
          </a:p>
        </p:txBody>
      </p:sp>
      <p:sp>
        <p:nvSpPr>
          <p:cNvPr name="TextBox 6" id="6"/>
          <p:cNvSpPr txBox="true"/>
          <p:nvPr/>
        </p:nvSpPr>
        <p:spPr>
          <a:xfrm rot="0">
            <a:off x="12569214" y="4246172"/>
            <a:ext cx="4388392" cy="4374158"/>
          </a:xfrm>
          <a:prstGeom prst="rect">
            <a:avLst/>
          </a:prstGeom>
        </p:spPr>
        <p:txBody>
          <a:bodyPr anchor="t" rtlCol="false" tIns="0" lIns="0" bIns="0" rIns="0">
            <a:spAutoFit/>
          </a:bodyPr>
          <a:lstStyle/>
          <a:p>
            <a:pPr>
              <a:lnSpc>
                <a:spcPts val="3499"/>
              </a:lnSpc>
            </a:pPr>
            <a:r>
              <a:rPr lang="en-US" sz="2499">
                <a:solidFill>
                  <a:srgbClr val="000000"/>
                </a:solidFill>
                <a:latin typeface="Public Sans"/>
              </a:rPr>
              <a:t>„Dlouhou dobu jsem si byla</a:t>
            </a:r>
          </a:p>
          <a:p>
            <a:pPr>
              <a:lnSpc>
                <a:spcPts val="3499"/>
              </a:lnSpc>
            </a:pPr>
            <a:r>
              <a:rPr lang="en-US" sz="2499">
                <a:solidFill>
                  <a:srgbClr val="000000"/>
                </a:solidFill>
                <a:latin typeface="Public Sans"/>
              </a:rPr>
              <a:t>jistá, že mě lidé napadají proto, že si za to můžu sama, a že až budu dostatečně socializovaná postižená, tak mi to postižení odpustí. Až potom mi došlo, že není co odpouštět. Postižení je</a:t>
            </a:r>
          </a:p>
          <a:p>
            <a:pPr>
              <a:lnSpc>
                <a:spcPts val="3499"/>
              </a:lnSpc>
            </a:pPr>
            <a:r>
              <a:rPr lang="en-US" sz="2499">
                <a:solidFill>
                  <a:srgbClr val="000000"/>
                </a:solidFill>
                <a:latin typeface="Public Sans"/>
              </a:rPr>
              <a:t>normální součástí lidského</a:t>
            </a:r>
          </a:p>
          <a:p>
            <a:pPr algn="l" marL="0" indent="0" lvl="0">
              <a:lnSpc>
                <a:spcPts val="3499"/>
              </a:lnSpc>
              <a:spcBef>
                <a:spcPct val="0"/>
              </a:spcBef>
            </a:pPr>
            <a:r>
              <a:rPr lang="en-US" sz="2499">
                <a:solidFill>
                  <a:srgbClr val="000000"/>
                </a:solidFill>
                <a:latin typeface="Public Sans"/>
              </a:rPr>
              <a:t>života.“</a:t>
            </a:r>
          </a:p>
        </p:txBody>
      </p:sp>
      <p:sp>
        <p:nvSpPr>
          <p:cNvPr name="TextBox 7" id="7"/>
          <p:cNvSpPr txBox="true"/>
          <p:nvPr/>
        </p:nvSpPr>
        <p:spPr>
          <a:xfrm rot="0">
            <a:off x="12569214" y="3048036"/>
            <a:ext cx="4388392" cy="994245"/>
          </a:xfrm>
          <a:prstGeom prst="rect">
            <a:avLst/>
          </a:prstGeom>
        </p:spPr>
        <p:txBody>
          <a:bodyPr anchor="t" rtlCol="false" tIns="0" lIns="0" bIns="0" rIns="0">
            <a:spAutoFit/>
          </a:bodyPr>
          <a:lstStyle/>
          <a:p>
            <a:pPr>
              <a:lnSpc>
                <a:spcPts val="4480"/>
              </a:lnSpc>
            </a:pPr>
            <a:r>
              <a:rPr lang="en-US" sz="3200">
                <a:solidFill>
                  <a:srgbClr val="000000"/>
                </a:solidFill>
                <a:latin typeface="Public Sans Bold"/>
              </a:rPr>
              <a:t>Žena, 46 let</a:t>
            </a:r>
          </a:p>
          <a:p>
            <a:pPr algn="l" marL="0" indent="0" lvl="0">
              <a:lnSpc>
                <a:spcPts val="3499"/>
              </a:lnSpc>
              <a:spcBef>
                <a:spcPct val="0"/>
              </a:spcBef>
            </a:pPr>
            <a:r>
              <a:rPr lang="en-US" sz="2499">
                <a:solidFill>
                  <a:srgbClr val="000000"/>
                </a:solidFill>
                <a:latin typeface="Public Sans Bold"/>
              </a:rPr>
              <a:t>Jihomoravský kraj</a:t>
            </a:r>
          </a:p>
        </p:txBody>
      </p:sp>
      <p:sp>
        <p:nvSpPr>
          <p:cNvPr name="TextBox 8" id="8"/>
          <p:cNvSpPr txBox="true"/>
          <p:nvPr/>
        </p:nvSpPr>
        <p:spPr>
          <a:xfrm rot="0">
            <a:off x="2151027" y="1028700"/>
            <a:ext cx="13208773" cy="1638102"/>
          </a:xfrm>
          <a:prstGeom prst="rect">
            <a:avLst/>
          </a:prstGeom>
        </p:spPr>
        <p:txBody>
          <a:bodyPr anchor="t" rtlCol="false" tIns="0" lIns="0" bIns="0" rIns="0">
            <a:spAutoFit/>
          </a:bodyPr>
          <a:lstStyle/>
          <a:p>
            <a:pPr marL="0" indent="0" lvl="0">
              <a:lnSpc>
                <a:spcPts val="6480"/>
              </a:lnSpc>
            </a:pPr>
            <a:r>
              <a:rPr lang="en-US" sz="5400">
                <a:solidFill>
                  <a:srgbClr val="84A7AD"/>
                </a:solidFill>
                <a:latin typeface="Garet 1 Bold"/>
              </a:rPr>
              <a:t>Disablistické a ableistické násilí aktivně řeší</a:t>
            </a:r>
          </a:p>
        </p:txBody>
      </p:sp>
      <p:sp>
        <p:nvSpPr>
          <p:cNvPr name="TextBox 9" id="9"/>
          <p:cNvSpPr txBox="true"/>
          <p:nvPr/>
        </p:nvSpPr>
        <p:spPr>
          <a:xfrm rot="0">
            <a:off x="1217041" y="1028700"/>
            <a:ext cx="933986" cy="819051"/>
          </a:xfrm>
          <a:prstGeom prst="rect">
            <a:avLst/>
          </a:prstGeom>
        </p:spPr>
        <p:txBody>
          <a:bodyPr anchor="t" rtlCol="false" tIns="0" lIns="0" bIns="0" rIns="0">
            <a:spAutoFit/>
          </a:bodyPr>
          <a:lstStyle/>
          <a:p>
            <a:pPr marL="0" indent="0" lvl="0">
              <a:lnSpc>
                <a:spcPts val="6479"/>
              </a:lnSpc>
            </a:pPr>
            <a:r>
              <a:rPr lang="en-US" sz="5399">
                <a:solidFill>
                  <a:srgbClr val="84A7AD"/>
                </a:solidFill>
                <a:latin typeface="Garet 1 Bold"/>
              </a:rPr>
              <a:t>3)</a:t>
            </a:r>
          </a:p>
        </p:txBody>
      </p:sp>
    </p:spTree>
  </p:cSld>
  <p:clrMapOvr>
    <a:masterClrMapping/>
  </p:clrMapOvr>
</p:sld>
</file>

<file path=ppt/slides/slide19.xml><?xml version="1.0" encoding="utf-8"?>
<p:sld xmlns:p="http://schemas.openxmlformats.org/presentationml/2006/main" xmlns:a="http://schemas.openxmlformats.org/drawingml/2006/main">
  <p:cSld>
    <p:bg>
      <p:bgPr>
        <a:solidFill>
          <a:srgbClr val="E5F5F8"/>
        </a:solidFill>
      </p:bgPr>
    </p:bg>
    <p:spTree>
      <p:nvGrpSpPr>
        <p:cNvPr id="1" name=""/>
        <p:cNvGrpSpPr/>
        <p:nvPr/>
      </p:nvGrpSpPr>
      <p:grpSpPr>
        <a:xfrm>
          <a:off x="0" y="0"/>
          <a:ext cx="0" cy="0"/>
          <a:chOff x="0" y="0"/>
          <a:chExt cx="0" cy="0"/>
        </a:xfrm>
      </p:grpSpPr>
      <p:sp>
        <p:nvSpPr>
          <p:cNvPr name="TextBox 2" id="2"/>
          <p:cNvSpPr txBox="true"/>
          <p:nvPr/>
        </p:nvSpPr>
        <p:spPr>
          <a:xfrm rot="0">
            <a:off x="10819708" y="2431607"/>
            <a:ext cx="5963661" cy="860226"/>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Inter"/>
              </a:rPr>
              <a:t>Definice disablistického a ableistického násilí</a:t>
            </a:r>
          </a:p>
        </p:txBody>
      </p:sp>
      <p:sp>
        <p:nvSpPr>
          <p:cNvPr name="TextBox 3" id="3"/>
          <p:cNvSpPr txBox="true"/>
          <p:nvPr/>
        </p:nvSpPr>
        <p:spPr>
          <a:xfrm rot="0">
            <a:off x="10819403" y="3506438"/>
            <a:ext cx="5963966" cy="422175"/>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Inter"/>
              </a:rPr>
              <a:t>Zranitelnost a pocit bezpečí</a:t>
            </a:r>
          </a:p>
        </p:txBody>
      </p:sp>
      <p:sp>
        <p:nvSpPr>
          <p:cNvPr name="TextBox 4" id="4"/>
          <p:cNvSpPr txBox="true"/>
          <p:nvPr/>
        </p:nvSpPr>
        <p:spPr>
          <a:xfrm rot="0">
            <a:off x="10820014" y="4147688"/>
            <a:ext cx="5963355" cy="422175"/>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Inter"/>
              </a:rPr>
              <a:t>Strukturální znevýhodnění</a:t>
            </a:r>
          </a:p>
        </p:txBody>
      </p:sp>
      <p:sp>
        <p:nvSpPr>
          <p:cNvPr name="TextBox 5" id="5"/>
          <p:cNvSpPr txBox="true"/>
          <p:nvPr/>
        </p:nvSpPr>
        <p:spPr>
          <a:xfrm rot="0">
            <a:off x="10820014" y="4788939"/>
            <a:ext cx="5963966" cy="860226"/>
          </a:xfrm>
          <a:prstGeom prst="rect">
            <a:avLst/>
          </a:prstGeom>
        </p:spPr>
        <p:txBody>
          <a:bodyPr anchor="t" rtlCol="false" tIns="0" lIns="0" bIns="0" rIns="0">
            <a:spAutoFit/>
          </a:bodyPr>
          <a:lstStyle/>
          <a:p>
            <a:pPr>
              <a:lnSpc>
                <a:spcPts val="3500"/>
              </a:lnSpc>
            </a:pPr>
            <a:r>
              <a:rPr lang="en-US" sz="2500">
                <a:solidFill>
                  <a:srgbClr val="000000"/>
                </a:solidFill>
                <a:latin typeface="Inter"/>
              </a:rPr>
              <a:t>Následky disablistického</a:t>
            </a:r>
          </a:p>
          <a:p>
            <a:pPr algn="l" marL="0" indent="0" lvl="0">
              <a:lnSpc>
                <a:spcPts val="3500"/>
              </a:lnSpc>
              <a:spcBef>
                <a:spcPct val="0"/>
              </a:spcBef>
            </a:pPr>
            <a:r>
              <a:rPr lang="en-US" sz="2500">
                <a:solidFill>
                  <a:srgbClr val="000000"/>
                </a:solidFill>
                <a:latin typeface="Inter"/>
              </a:rPr>
              <a:t>a ableistického násilí</a:t>
            </a:r>
          </a:p>
        </p:txBody>
      </p:sp>
      <p:sp>
        <p:nvSpPr>
          <p:cNvPr name="TextBox 6" id="6"/>
          <p:cNvSpPr txBox="true"/>
          <p:nvPr/>
        </p:nvSpPr>
        <p:spPr>
          <a:xfrm rot="0">
            <a:off x="1028700" y="4076799"/>
            <a:ext cx="7610711" cy="2123877"/>
          </a:xfrm>
          <a:prstGeom prst="rect">
            <a:avLst/>
          </a:prstGeom>
        </p:spPr>
        <p:txBody>
          <a:bodyPr anchor="t" rtlCol="false" tIns="0" lIns="0" bIns="0" rIns="0">
            <a:spAutoFit/>
          </a:bodyPr>
          <a:lstStyle/>
          <a:p>
            <a:pPr marL="0" indent="0" lvl="0">
              <a:lnSpc>
                <a:spcPts val="8400"/>
              </a:lnSpc>
            </a:pPr>
            <a:r>
              <a:rPr lang="en-US" sz="7000">
                <a:solidFill>
                  <a:srgbClr val="84A7AD"/>
                </a:solidFill>
                <a:latin typeface="Garet 1 Bold"/>
              </a:rPr>
              <a:t>Další informace ve factsheetu</a:t>
            </a:r>
          </a:p>
        </p:txBody>
      </p:sp>
      <p:grpSp>
        <p:nvGrpSpPr>
          <p:cNvPr name="Group 7" id="7"/>
          <p:cNvGrpSpPr/>
          <p:nvPr/>
        </p:nvGrpSpPr>
        <p:grpSpPr>
          <a:xfrm rot="-5400000">
            <a:off x="10257479" y="2479472"/>
            <a:ext cx="300042" cy="299562"/>
            <a:chOff x="0" y="0"/>
            <a:chExt cx="6350000" cy="6339840"/>
          </a:xfrm>
        </p:grpSpPr>
        <p:sp>
          <p:nvSpPr>
            <p:cNvPr name="Freeform 8" id="8"/>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84A7AD"/>
            </a:solidFill>
          </p:spPr>
        </p:sp>
      </p:grpSp>
      <p:sp>
        <p:nvSpPr>
          <p:cNvPr name="TextBox 9" id="9"/>
          <p:cNvSpPr txBox="true"/>
          <p:nvPr/>
        </p:nvSpPr>
        <p:spPr>
          <a:xfrm rot="0">
            <a:off x="10819403" y="5868240"/>
            <a:ext cx="5963661" cy="860226"/>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Inter"/>
              </a:rPr>
              <a:t>Důvody k ne/oznámení disablistického a ableistického násilí policii</a:t>
            </a:r>
          </a:p>
        </p:txBody>
      </p:sp>
      <p:sp>
        <p:nvSpPr>
          <p:cNvPr name="TextBox 10" id="10"/>
          <p:cNvSpPr txBox="true"/>
          <p:nvPr/>
        </p:nvSpPr>
        <p:spPr>
          <a:xfrm rot="0">
            <a:off x="10820319" y="6947542"/>
            <a:ext cx="5963661" cy="860226"/>
          </a:xfrm>
          <a:prstGeom prst="rect">
            <a:avLst/>
          </a:prstGeom>
        </p:spPr>
        <p:txBody>
          <a:bodyPr anchor="t" rtlCol="false" tIns="0" lIns="0" bIns="0" rIns="0">
            <a:spAutoFit/>
          </a:bodyPr>
          <a:lstStyle/>
          <a:p>
            <a:pPr>
              <a:lnSpc>
                <a:spcPts val="3500"/>
              </a:lnSpc>
            </a:pPr>
            <a:r>
              <a:rPr lang="en-US" sz="2500">
                <a:solidFill>
                  <a:srgbClr val="000000"/>
                </a:solidFill>
                <a:latin typeface="Inter"/>
              </a:rPr>
              <a:t>Návrhy řešení disablistického</a:t>
            </a:r>
          </a:p>
          <a:p>
            <a:pPr algn="l" marL="0" indent="0" lvl="0">
              <a:lnSpc>
                <a:spcPts val="3500"/>
              </a:lnSpc>
              <a:spcBef>
                <a:spcPct val="0"/>
              </a:spcBef>
            </a:pPr>
            <a:r>
              <a:rPr lang="en-US" sz="2500">
                <a:solidFill>
                  <a:srgbClr val="000000"/>
                </a:solidFill>
                <a:latin typeface="Inter"/>
              </a:rPr>
              <a:t>a ableistického násilí</a:t>
            </a:r>
          </a:p>
        </p:txBody>
      </p:sp>
      <p:grpSp>
        <p:nvGrpSpPr>
          <p:cNvPr name="Group 11" id="11"/>
          <p:cNvGrpSpPr/>
          <p:nvPr/>
        </p:nvGrpSpPr>
        <p:grpSpPr>
          <a:xfrm rot="-5400000">
            <a:off x="10257479" y="3554303"/>
            <a:ext cx="300042" cy="299562"/>
            <a:chOff x="0" y="0"/>
            <a:chExt cx="6350000" cy="6339840"/>
          </a:xfrm>
        </p:grpSpPr>
        <p:sp>
          <p:nvSpPr>
            <p:cNvPr name="Freeform 12" id="12"/>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84A7AD"/>
            </a:solidFill>
          </p:spPr>
        </p:sp>
      </p:grpSp>
      <p:grpSp>
        <p:nvGrpSpPr>
          <p:cNvPr name="Group 13" id="13"/>
          <p:cNvGrpSpPr/>
          <p:nvPr/>
        </p:nvGrpSpPr>
        <p:grpSpPr>
          <a:xfrm rot="-5400000">
            <a:off x="10257479" y="4195553"/>
            <a:ext cx="300042" cy="299562"/>
            <a:chOff x="0" y="0"/>
            <a:chExt cx="6350000" cy="6339840"/>
          </a:xfrm>
        </p:grpSpPr>
        <p:sp>
          <p:nvSpPr>
            <p:cNvPr name="Freeform 14" id="14"/>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84A7AD"/>
            </a:solidFill>
          </p:spPr>
        </p:sp>
      </p:grpSp>
      <p:grpSp>
        <p:nvGrpSpPr>
          <p:cNvPr name="Group 15" id="15"/>
          <p:cNvGrpSpPr/>
          <p:nvPr/>
        </p:nvGrpSpPr>
        <p:grpSpPr>
          <a:xfrm rot="-5400000">
            <a:off x="10257479" y="4820668"/>
            <a:ext cx="300042" cy="299562"/>
            <a:chOff x="0" y="0"/>
            <a:chExt cx="6350000" cy="6339840"/>
          </a:xfrm>
        </p:grpSpPr>
        <p:sp>
          <p:nvSpPr>
            <p:cNvPr name="Freeform 16" id="16"/>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84A7AD"/>
            </a:solidFill>
          </p:spPr>
        </p:sp>
      </p:grpSp>
      <p:grpSp>
        <p:nvGrpSpPr>
          <p:cNvPr name="Group 17" id="17"/>
          <p:cNvGrpSpPr/>
          <p:nvPr/>
        </p:nvGrpSpPr>
        <p:grpSpPr>
          <a:xfrm rot="-5400000">
            <a:off x="10257479" y="5901760"/>
            <a:ext cx="300042" cy="299562"/>
            <a:chOff x="0" y="0"/>
            <a:chExt cx="6350000" cy="6339840"/>
          </a:xfrm>
        </p:grpSpPr>
        <p:sp>
          <p:nvSpPr>
            <p:cNvPr name="Freeform 18" id="18"/>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84A7AD"/>
            </a:solidFill>
          </p:spPr>
        </p:sp>
      </p:grpSp>
      <p:grpSp>
        <p:nvGrpSpPr>
          <p:cNvPr name="Group 19" id="19"/>
          <p:cNvGrpSpPr/>
          <p:nvPr/>
        </p:nvGrpSpPr>
        <p:grpSpPr>
          <a:xfrm rot="-5400000">
            <a:off x="10257479" y="6973327"/>
            <a:ext cx="300042" cy="299562"/>
            <a:chOff x="0" y="0"/>
            <a:chExt cx="6350000" cy="6339840"/>
          </a:xfrm>
        </p:grpSpPr>
        <p:sp>
          <p:nvSpPr>
            <p:cNvPr name="Freeform 20" id="20"/>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84A7AD"/>
            </a:solid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84A7AD"/>
        </a:solidFill>
      </p:bgPr>
    </p:bg>
    <p:spTree>
      <p:nvGrpSpPr>
        <p:cNvPr id="1" name=""/>
        <p:cNvGrpSpPr/>
        <p:nvPr/>
      </p:nvGrpSpPr>
      <p:grpSpPr>
        <a:xfrm>
          <a:off x="0" y="0"/>
          <a:ext cx="0" cy="0"/>
          <a:chOff x="0" y="0"/>
          <a:chExt cx="0" cy="0"/>
        </a:xfrm>
      </p:grpSpPr>
      <p:sp>
        <p:nvSpPr>
          <p:cNvPr name="Freeform 2" id="2"/>
          <p:cNvSpPr/>
          <p:nvPr/>
        </p:nvSpPr>
        <p:spPr>
          <a:xfrm flipH="true" flipV="false" rot="0">
            <a:off x="13157015" y="0"/>
            <a:ext cx="5130985" cy="5143500"/>
          </a:xfrm>
          <a:custGeom>
            <a:avLst/>
            <a:gdLst/>
            <a:ahLst/>
            <a:cxnLst/>
            <a:rect r="r" b="b" t="t" l="l"/>
            <a:pathLst>
              <a:path h="5143500" w="5130985">
                <a:moveTo>
                  <a:pt x="5130985" y="0"/>
                </a:moveTo>
                <a:lnTo>
                  <a:pt x="0" y="0"/>
                </a:lnTo>
                <a:lnTo>
                  <a:pt x="0" y="5143500"/>
                </a:lnTo>
                <a:lnTo>
                  <a:pt x="5130985" y="5143500"/>
                </a:lnTo>
                <a:lnTo>
                  <a:pt x="513098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20514" y="794377"/>
            <a:ext cx="2007303" cy="1196568"/>
          </a:xfrm>
          <a:custGeom>
            <a:avLst/>
            <a:gdLst/>
            <a:ahLst/>
            <a:cxnLst/>
            <a:rect r="r" b="b" t="t" l="l"/>
            <a:pathLst>
              <a:path h="1196568" w="2007303">
                <a:moveTo>
                  <a:pt x="0" y="0"/>
                </a:moveTo>
                <a:lnTo>
                  <a:pt x="2007303" y="0"/>
                </a:lnTo>
                <a:lnTo>
                  <a:pt x="2007303" y="1196568"/>
                </a:lnTo>
                <a:lnTo>
                  <a:pt x="0" y="1196568"/>
                </a:lnTo>
                <a:lnTo>
                  <a:pt x="0" y="0"/>
                </a:lnTo>
                <a:close/>
              </a:path>
            </a:pathLst>
          </a:custGeom>
          <a:blipFill>
            <a:blip r:embed="rId4"/>
            <a:stretch>
              <a:fillRect l="0" t="0" r="0" b="0"/>
            </a:stretch>
          </a:blipFill>
        </p:spPr>
      </p:sp>
      <p:sp>
        <p:nvSpPr>
          <p:cNvPr name="TextBox 4" id="4"/>
          <p:cNvSpPr txBox="true"/>
          <p:nvPr/>
        </p:nvSpPr>
        <p:spPr>
          <a:xfrm rot="0">
            <a:off x="1028700" y="4667589"/>
            <a:ext cx="16230600" cy="1771584"/>
          </a:xfrm>
          <a:prstGeom prst="rect">
            <a:avLst/>
          </a:prstGeom>
        </p:spPr>
        <p:txBody>
          <a:bodyPr anchor="t" rtlCol="false" tIns="0" lIns="0" bIns="0" rIns="0">
            <a:spAutoFit/>
          </a:bodyPr>
          <a:lstStyle/>
          <a:p>
            <a:pPr>
              <a:lnSpc>
                <a:spcPts val="13800"/>
              </a:lnSpc>
            </a:pPr>
            <a:r>
              <a:rPr lang="en-US" sz="12000">
                <a:solidFill>
                  <a:srgbClr val="F4F4F4"/>
                </a:solidFill>
                <a:latin typeface="Garet 1 Bold"/>
              </a:rPr>
              <a:t>Tisková konference</a:t>
            </a:r>
          </a:p>
        </p:txBody>
      </p:sp>
      <p:sp>
        <p:nvSpPr>
          <p:cNvPr name="Freeform 5" id="5"/>
          <p:cNvSpPr/>
          <p:nvPr/>
        </p:nvSpPr>
        <p:spPr>
          <a:xfrm flipH="false" flipV="false" rot="0">
            <a:off x="1109807" y="8054180"/>
            <a:ext cx="13480960" cy="1544044"/>
          </a:xfrm>
          <a:custGeom>
            <a:avLst/>
            <a:gdLst/>
            <a:ahLst/>
            <a:cxnLst/>
            <a:rect r="r" b="b" t="t" l="l"/>
            <a:pathLst>
              <a:path h="1544044" w="13480960">
                <a:moveTo>
                  <a:pt x="0" y="0"/>
                </a:moveTo>
                <a:lnTo>
                  <a:pt x="13480960" y="0"/>
                </a:lnTo>
                <a:lnTo>
                  <a:pt x="13480960" y="1544044"/>
                </a:lnTo>
                <a:lnTo>
                  <a:pt x="0" y="1544044"/>
                </a:lnTo>
                <a:lnTo>
                  <a:pt x="0" y="0"/>
                </a:lnTo>
                <a:close/>
              </a:path>
            </a:pathLst>
          </a:custGeom>
          <a:blipFill>
            <a:blip r:embed="rId5"/>
            <a:stretch>
              <a:fillRect l="0" t="0" r="0" b="0"/>
            </a:stretch>
          </a:blipFill>
        </p:spPr>
      </p:sp>
      <p:sp>
        <p:nvSpPr>
          <p:cNvPr name="TextBox 6" id="6"/>
          <p:cNvSpPr txBox="true"/>
          <p:nvPr/>
        </p:nvSpPr>
        <p:spPr>
          <a:xfrm rot="0">
            <a:off x="1109807" y="6590758"/>
            <a:ext cx="11251416" cy="1153125"/>
          </a:xfrm>
          <a:prstGeom prst="rect">
            <a:avLst/>
          </a:prstGeom>
        </p:spPr>
        <p:txBody>
          <a:bodyPr anchor="t" rtlCol="false" tIns="0" lIns="0" bIns="0" rIns="0">
            <a:spAutoFit/>
          </a:bodyPr>
          <a:lstStyle/>
          <a:p>
            <a:pPr>
              <a:lnSpc>
                <a:spcPts val="4688"/>
              </a:lnSpc>
              <a:spcBef>
                <a:spcPct val="0"/>
              </a:spcBef>
            </a:pPr>
            <a:r>
              <a:rPr lang="en-US" sz="3348">
                <a:solidFill>
                  <a:srgbClr val="F4F4F4"/>
                </a:solidFill>
                <a:latin typeface="Inter"/>
              </a:rPr>
              <a:t>k zahájení konference “Postiženi násilím: Předsudečné násilí a diskriminace lidí se zdravotním postižením”</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16018864" y="0"/>
            <a:ext cx="2272999" cy="2269362"/>
            <a:chOff x="0" y="0"/>
            <a:chExt cx="6350000" cy="6339840"/>
          </a:xfrm>
        </p:grpSpPr>
        <p:sp>
          <p:nvSpPr>
            <p:cNvPr name="Freeform 3" id="3"/>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84A7AD"/>
            </a:solidFill>
          </p:spPr>
        </p:sp>
      </p:grpSp>
      <p:sp>
        <p:nvSpPr>
          <p:cNvPr name="Freeform 4" id="4"/>
          <p:cNvSpPr/>
          <p:nvPr/>
        </p:nvSpPr>
        <p:spPr>
          <a:xfrm flipH="false" flipV="true" rot="0">
            <a:off x="0" y="7144955"/>
            <a:ext cx="3134400" cy="3142045"/>
          </a:xfrm>
          <a:custGeom>
            <a:avLst/>
            <a:gdLst/>
            <a:ahLst/>
            <a:cxnLst/>
            <a:rect r="r" b="b" t="t" l="l"/>
            <a:pathLst>
              <a:path h="3142045" w="3134400">
                <a:moveTo>
                  <a:pt x="0" y="3142045"/>
                </a:moveTo>
                <a:lnTo>
                  <a:pt x="3134400" y="3142045"/>
                </a:lnTo>
                <a:lnTo>
                  <a:pt x="3134400" y="0"/>
                </a:lnTo>
                <a:lnTo>
                  <a:pt x="0" y="0"/>
                </a:lnTo>
                <a:lnTo>
                  <a:pt x="0" y="314204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3564300" y="3319378"/>
            <a:ext cx="13591064" cy="2114352"/>
          </a:xfrm>
          <a:prstGeom prst="rect">
            <a:avLst/>
          </a:prstGeom>
        </p:spPr>
        <p:txBody>
          <a:bodyPr anchor="t" rtlCol="false" tIns="0" lIns="0" bIns="0" rIns="0">
            <a:spAutoFit/>
          </a:bodyPr>
          <a:lstStyle/>
          <a:p>
            <a:pPr marL="0" indent="0" lvl="0">
              <a:lnSpc>
                <a:spcPts val="8399"/>
              </a:lnSpc>
            </a:pPr>
            <a:r>
              <a:rPr lang="en-US" sz="6999">
                <a:solidFill>
                  <a:srgbClr val="84A7AD"/>
                </a:solidFill>
                <a:latin typeface="Garet 1 Bold"/>
              </a:rPr>
              <a:t>Aktuální stav projednávání právní změny</a:t>
            </a:r>
          </a:p>
        </p:txBody>
      </p:sp>
      <p:sp>
        <p:nvSpPr>
          <p:cNvPr name="TextBox 6" id="6"/>
          <p:cNvSpPr txBox="true"/>
          <p:nvPr/>
        </p:nvSpPr>
        <p:spPr>
          <a:xfrm rot="0">
            <a:off x="3564300" y="5618472"/>
            <a:ext cx="7300166" cy="1349151"/>
          </a:xfrm>
          <a:prstGeom prst="rect">
            <a:avLst/>
          </a:prstGeom>
        </p:spPr>
        <p:txBody>
          <a:bodyPr anchor="t" rtlCol="false" tIns="0" lIns="0" bIns="0" rIns="0">
            <a:spAutoFit/>
          </a:bodyPr>
          <a:lstStyle/>
          <a:p>
            <a:pPr>
              <a:lnSpc>
                <a:spcPts val="6089"/>
              </a:lnSpc>
            </a:pPr>
            <a:r>
              <a:rPr lang="en-US" sz="4349">
                <a:solidFill>
                  <a:srgbClr val="000000"/>
                </a:solidFill>
                <a:latin typeface="Inter Bold"/>
              </a:rPr>
              <a:t>Klára Kalibová</a:t>
            </a:r>
          </a:p>
          <a:p>
            <a:pPr marL="0" indent="0" lvl="0">
              <a:lnSpc>
                <a:spcPts val="4759"/>
              </a:lnSpc>
              <a:spcBef>
                <a:spcPct val="0"/>
              </a:spcBef>
            </a:pPr>
            <a:r>
              <a:rPr lang="en-US" sz="3399">
                <a:solidFill>
                  <a:srgbClr val="000000"/>
                </a:solidFill>
                <a:latin typeface="Inter"/>
              </a:rPr>
              <a:t>In IUSTITIA, o.p.s.</a:t>
            </a:r>
          </a:p>
        </p:txBody>
      </p:sp>
    </p:spTree>
  </p:cSld>
  <p:clrMapOvr>
    <a:masterClrMapping/>
  </p:clrMapOvr>
</p:sld>
</file>

<file path=ppt/slides/slide2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219505" y="2977785"/>
            <a:ext cx="6983950" cy="1671122"/>
          </a:xfrm>
          <a:prstGeom prst="rect">
            <a:avLst/>
          </a:prstGeom>
        </p:spPr>
        <p:txBody>
          <a:bodyPr anchor="t" rtlCol="false" tIns="0" lIns="0" bIns="0" rIns="0">
            <a:spAutoFit/>
          </a:bodyPr>
          <a:lstStyle/>
          <a:p>
            <a:pPr algn="l" marL="0" indent="0" lvl="0">
              <a:lnSpc>
                <a:spcPts val="4480"/>
              </a:lnSpc>
              <a:spcBef>
                <a:spcPct val="0"/>
              </a:spcBef>
            </a:pPr>
            <a:r>
              <a:rPr lang="en-US" sz="3200">
                <a:solidFill>
                  <a:srgbClr val="000000"/>
                </a:solidFill>
                <a:latin typeface="Public Sans Bold"/>
              </a:rPr>
              <a:t>Požadavek na změnu deklarován ohroženými skupinami na konci roku 2022</a:t>
            </a:r>
          </a:p>
        </p:txBody>
      </p:sp>
      <p:sp>
        <p:nvSpPr>
          <p:cNvPr name="TextBox 3" id="3"/>
          <p:cNvSpPr txBox="true"/>
          <p:nvPr/>
        </p:nvSpPr>
        <p:spPr>
          <a:xfrm rot="0">
            <a:off x="1124380" y="1009650"/>
            <a:ext cx="15003295" cy="933351"/>
          </a:xfrm>
          <a:prstGeom prst="rect">
            <a:avLst/>
          </a:prstGeom>
        </p:spPr>
        <p:txBody>
          <a:bodyPr anchor="t" rtlCol="false" tIns="0" lIns="0" bIns="0" rIns="0">
            <a:spAutoFit/>
          </a:bodyPr>
          <a:lstStyle/>
          <a:p>
            <a:pPr marL="0" indent="0" lvl="0">
              <a:lnSpc>
                <a:spcPts val="7200"/>
              </a:lnSpc>
            </a:pPr>
            <a:r>
              <a:rPr lang="en-US" sz="6000">
                <a:solidFill>
                  <a:srgbClr val="84A7AD"/>
                </a:solidFill>
                <a:latin typeface="Public Sans Bold"/>
              </a:rPr>
              <a:t>Aktuální stav projednávání právní změny</a:t>
            </a:r>
          </a:p>
        </p:txBody>
      </p:sp>
      <p:grpSp>
        <p:nvGrpSpPr>
          <p:cNvPr name="Group 4" id="4"/>
          <p:cNvGrpSpPr/>
          <p:nvPr/>
        </p:nvGrpSpPr>
        <p:grpSpPr>
          <a:xfrm rot="0">
            <a:off x="1219505" y="2472960"/>
            <a:ext cx="381611" cy="381000"/>
            <a:chOff x="0" y="0"/>
            <a:chExt cx="6350000" cy="6339840"/>
          </a:xfrm>
        </p:grpSpPr>
        <p:sp>
          <p:nvSpPr>
            <p:cNvPr name="Freeform 5" id="5"/>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84A7AD"/>
            </a:solidFill>
          </p:spPr>
        </p:sp>
      </p:grpSp>
      <p:grpSp>
        <p:nvGrpSpPr>
          <p:cNvPr name="Group 6" id="6"/>
          <p:cNvGrpSpPr/>
          <p:nvPr/>
        </p:nvGrpSpPr>
        <p:grpSpPr>
          <a:xfrm rot="0">
            <a:off x="1219505" y="6637870"/>
            <a:ext cx="381611" cy="381000"/>
            <a:chOff x="0" y="0"/>
            <a:chExt cx="6350000" cy="6339840"/>
          </a:xfrm>
        </p:grpSpPr>
        <p:sp>
          <p:nvSpPr>
            <p:cNvPr name="Freeform 7" id="7"/>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84A7AD"/>
            </a:solidFill>
          </p:spPr>
        </p:sp>
      </p:grpSp>
      <p:sp>
        <p:nvSpPr>
          <p:cNvPr name="TextBox 8" id="8"/>
          <p:cNvSpPr txBox="true"/>
          <p:nvPr/>
        </p:nvSpPr>
        <p:spPr>
          <a:xfrm rot="0">
            <a:off x="1219505" y="4662869"/>
            <a:ext cx="6983950" cy="1371838"/>
          </a:xfrm>
          <a:prstGeom prst="rect">
            <a:avLst/>
          </a:prstGeom>
        </p:spPr>
        <p:txBody>
          <a:bodyPr anchor="t" rtlCol="false" tIns="0" lIns="0" bIns="0" rIns="0">
            <a:spAutoFit/>
          </a:bodyPr>
          <a:lstStyle/>
          <a:p>
            <a:pPr>
              <a:lnSpc>
                <a:spcPts val="3640"/>
              </a:lnSpc>
            </a:pPr>
            <a:r>
              <a:rPr lang="en-US" sz="2600">
                <a:solidFill>
                  <a:srgbClr val="000000"/>
                </a:solidFill>
                <a:latin typeface="Public Sans"/>
              </a:rPr>
              <a:t>(Výzva Společně proti nenávisti</a:t>
            </a:r>
          </a:p>
          <a:p>
            <a:pPr algn="l">
              <a:lnSpc>
                <a:spcPts val="3640"/>
              </a:lnSpc>
            </a:pPr>
            <a:r>
              <a:rPr lang="en-US" sz="2600">
                <a:solidFill>
                  <a:srgbClr val="000000"/>
                </a:solidFill>
                <a:latin typeface="Public Sans"/>
              </a:rPr>
              <a:t>a Memorandum o ochraně lidí s postižením před násilím)</a:t>
            </a:r>
          </a:p>
        </p:txBody>
      </p:sp>
      <p:sp>
        <p:nvSpPr>
          <p:cNvPr name="TextBox 9" id="9"/>
          <p:cNvSpPr txBox="true"/>
          <p:nvPr/>
        </p:nvSpPr>
        <p:spPr>
          <a:xfrm rot="0">
            <a:off x="1219505" y="7166823"/>
            <a:ext cx="6983950" cy="1671122"/>
          </a:xfrm>
          <a:prstGeom prst="rect">
            <a:avLst/>
          </a:prstGeom>
        </p:spPr>
        <p:txBody>
          <a:bodyPr anchor="t" rtlCol="false" tIns="0" lIns="0" bIns="0" rIns="0">
            <a:spAutoFit/>
          </a:bodyPr>
          <a:lstStyle/>
          <a:p>
            <a:pPr algn="l" marL="0" indent="0" lvl="0">
              <a:lnSpc>
                <a:spcPts val="4480"/>
              </a:lnSpc>
              <a:spcBef>
                <a:spcPct val="0"/>
              </a:spcBef>
            </a:pPr>
            <a:r>
              <a:rPr lang="en-US" sz="3200">
                <a:solidFill>
                  <a:srgbClr val="000000"/>
                </a:solidFill>
                <a:latin typeface="Public Sans Bold"/>
              </a:rPr>
              <a:t>4/2023 Rada vlády pro lidská práva vyzvala vládu k novelizaci trestního zákoníku</a:t>
            </a:r>
          </a:p>
        </p:txBody>
      </p:sp>
      <p:sp>
        <p:nvSpPr>
          <p:cNvPr name="TextBox 10" id="10"/>
          <p:cNvSpPr txBox="true"/>
          <p:nvPr/>
        </p:nvSpPr>
        <p:spPr>
          <a:xfrm rot="0">
            <a:off x="9238850" y="2977785"/>
            <a:ext cx="6983950" cy="1671122"/>
          </a:xfrm>
          <a:prstGeom prst="rect">
            <a:avLst/>
          </a:prstGeom>
        </p:spPr>
        <p:txBody>
          <a:bodyPr anchor="t" rtlCol="false" tIns="0" lIns="0" bIns="0" rIns="0">
            <a:spAutoFit/>
          </a:bodyPr>
          <a:lstStyle/>
          <a:p>
            <a:pPr algn="l" marL="0" indent="0" lvl="0">
              <a:lnSpc>
                <a:spcPts val="4480"/>
              </a:lnSpc>
              <a:spcBef>
                <a:spcPct val="0"/>
              </a:spcBef>
            </a:pPr>
            <a:r>
              <a:rPr lang="en-US" sz="3200">
                <a:solidFill>
                  <a:srgbClr val="000000"/>
                </a:solidFill>
                <a:latin typeface="Public Sans Bold"/>
              </a:rPr>
              <a:t>Ministerstvo spravedlnosti si zadalo analýzu potřebnosti na Nejvyšším státním zastupitelství</a:t>
            </a:r>
          </a:p>
        </p:txBody>
      </p:sp>
      <p:grpSp>
        <p:nvGrpSpPr>
          <p:cNvPr name="Group 11" id="11"/>
          <p:cNvGrpSpPr/>
          <p:nvPr/>
        </p:nvGrpSpPr>
        <p:grpSpPr>
          <a:xfrm rot="0">
            <a:off x="9238850" y="2472960"/>
            <a:ext cx="381611" cy="381000"/>
            <a:chOff x="0" y="0"/>
            <a:chExt cx="6350000" cy="6339840"/>
          </a:xfrm>
        </p:grpSpPr>
        <p:sp>
          <p:nvSpPr>
            <p:cNvPr name="Freeform 12" id="12"/>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84A7AD"/>
            </a:solidFill>
          </p:spPr>
        </p:sp>
      </p:grpSp>
      <p:grpSp>
        <p:nvGrpSpPr>
          <p:cNvPr name="Group 13" id="13"/>
          <p:cNvGrpSpPr/>
          <p:nvPr/>
        </p:nvGrpSpPr>
        <p:grpSpPr>
          <a:xfrm rot="0">
            <a:off x="9238850" y="5537833"/>
            <a:ext cx="381611" cy="381000"/>
            <a:chOff x="0" y="0"/>
            <a:chExt cx="6350000" cy="6339840"/>
          </a:xfrm>
        </p:grpSpPr>
        <p:sp>
          <p:nvSpPr>
            <p:cNvPr name="Freeform 14" id="14"/>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84A7AD"/>
            </a:solidFill>
          </p:spPr>
        </p:sp>
      </p:grpSp>
      <p:sp>
        <p:nvSpPr>
          <p:cNvPr name="TextBox 15" id="15"/>
          <p:cNvSpPr txBox="true"/>
          <p:nvPr/>
        </p:nvSpPr>
        <p:spPr>
          <a:xfrm rot="0">
            <a:off x="9238850" y="6066786"/>
            <a:ext cx="6983950" cy="3356848"/>
          </a:xfrm>
          <a:prstGeom prst="rect">
            <a:avLst/>
          </a:prstGeom>
        </p:spPr>
        <p:txBody>
          <a:bodyPr anchor="t" rtlCol="false" tIns="0" lIns="0" bIns="0" rIns="0">
            <a:spAutoFit/>
          </a:bodyPr>
          <a:lstStyle/>
          <a:p>
            <a:pPr algn="l" marL="0" indent="0" lvl="0">
              <a:lnSpc>
                <a:spcPts val="4480"/>
              </a:lnSpc>
              <a:spcBef>
                <a:spcPct val="0"/>
              </a:spcBef>
            </a:pPr>
            <a:r>
              <a:rPr lang="en-US" sz="3200">
                <a:solidFill>
                  <a:srgbClr val="000000"/>
                </a:solidFill>
                <a:latin typeface="Public Sans Bold"/>
              </a:rPr>
              <a:t>Mezitím dosahují útoky na LGBT+ lidi úrovně jako nikdy v historii, útoky na ženy ve veřejných funkcích jsou na denním pořádku a lidé s postižením se s předsudečnými útoky setkávají na denní bázi.</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84A7AD"/>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1281679" y="720945"/>
            <a:ext cx="15724642" cy="8845111"/>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E5F5F8"/>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028700" y="1028700"/>
            <a:ext cx="2826542" cy="2826542"/>
            <a:chOff x="0" y="0"/>
            <a:chExt cx="3768723" cy="3768723"/>
          </a:xfrm>
        </p:grpSpPr>
        <p:sp>
          <p:nvSpPr>
            <p:cNvPr name="Freeform 4" id="4"/>
            <p:cNvSpPr/>
            <p:nvPr/>
          </p:nvSpPr>
          <p:spPr>
            <a:xfrm flipH="false" flipV="false" rot="0">
              <a:off x="0" y="0"/>
              <a:ext cx="3768723" cy="3768723"/>
            </a:xfrm>
            <a:custGeom>
              <a:avLst/>
              <a:gdLst/>
              <a:ahLst/>
              <a:cxnLst/>
              <a:rect r="r" b="b" t="t" l="l"/>
              <a:pathLst>
                <a:path h="3768723" w="3768723">
                  <a:moveTo>
                    <a:pt x="0" y="0"/>
                  </a:moveTo>
                  <a:lnTo>
                    <a:pt x="3768723" y="0"/>
                  </a:lnTo>
                  <a:lnTo>
                    <a:pt x="3768723" y="3768723"/>
                  </a:lnTo>
                  <a:lnTo>
                    <a:pt x="0" y="37687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84A7AD"/>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1028700" y="863947"/>
            <a:ext cx="16230600" cy="8559105"/>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16018864" y="0"/>
            <a:ext cx="2272999" cy="2269362"/>
            <a:chOff x="0" y="0"/>
            <a:chExt cx="6350000" cy="6339840"/>
          </a:xfrm>
        </p:grpSpPr>
        <p:sp>
          <p:nvSpPr>
            <p:cNvPr name="Freeform 3" id="3"/>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84A7AD"/>
            </a:solidFill>
          </p:spPr>
        </p:sp>
      </p:grpSp>
      <p:sp>
        <p:nvSpPr>
          <p:cNvPr name="Freeform 4" id="4"/>
          <p:cNvSpPr/>
          <p:nvPr/>
        </p:nvSpPr>
        <p:spPr>
          <a:xfrm flipH="false" flipV="true" rot="0">
            <a:off x="0" y="7144955"/>
            <a:ext cx="3134400" cy="3142045"/>
          </a:xfrm>
          <a:custGeom>
            <a:avLst/>
            <a:gdLst/>
            <a:ahLst/>
            <a:cxnLst/>
            <a:rect r="r" b="b" t="t" l="l"/>
            <a:pathLst>
              <a:path h="3142045" w="3134400">
                <a:moveTo>
                  <a:pt x="0" y="3142045"/>
                </a:moveTo>
                <a:lnTo>
                  <a:pt x="3134400" y="3142045"/>
                </a:lnTo>
                <a:lnTo>
                  <a:pt x="3134400" y="0"/>
                </a:lnTo>
                <a:lnTo>
                  <a:pt x="0" y="0"/>
                </a:lnTo>
                <a:lnTo>
                  <a:pt x="0" y="314204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3564300" y="3319378"/>
            <a:ext cx="13591064" cy="2114352"/>
          </a:xfrm>
          <a:prstGeom prst="rect">
            <a:avLst/>
          </a:prstGeom>
        </p:spPr>
        <p:txBody>
          <a:bodyPr anchor="t" rtlCol="false" tIns="0" lIns="0" bIns="0" rIns="0">
            <a:spAutoFit/>
          </a:bodyPr>
          <a:lstStyle/>
          <a:p>
            <a:pPr>
              <a:lnSpc>
                <a:spcPts val="8399"/>
              </a:lnSpc>
            </a:pPr>
            <a:r>
              <a:rPr lang="en-US" sz="6999">
                <a:solidFill>
                  <a:srgbClr val="84A7AD"/>
                </a:solidFill>
                <a:latin typeface="Garet 1 Bold"/>
              </a:rPr>
              <a:t>Proč potřebujeme</a:t>
            </a:r>
          </a:p>
          <a:p>
            <a:pPr marL="0" indent="0" lvl="0">
              <a:lnSpc>
                <a:spcPts val="8400"/>
              </a:lnSpc>
            </a:pPr>
            <a:r>
              <a:rPr lang="en-US" sz="7000">
                <a:solidFill>
                  <a:srgbClr val="84A7AD"/>
                </a:solidFill>
                <a:latin typeface="Garet 1 Bold"/>
              </a:rPr>
              <a:t>právní změnu?</a:t>
            </a:r>
          </a:p>
        </p:txBody>
      </p:sp>
      <p:sp>
        <p:nvSpPr>
          <p:cNvPr name="TextBox 6" id="6"/>
          <p:cNvSpPr txBox="true"/>
          <p:nvPr/>
        </p:nvSpPr>
        <p:spPr>
          <a:xfrm rot="0">
            <a:off x="3564300" y="5618472"/>
            <a:ext cx="7300166" cy="1349151"/>
          </a:xfrm>
          <a:prstGeom prst="rect">
            <a:avLst/>
          </a:prstGeom>
        </p:spPr>
        <p:txBody>
          <a:bodyPr anchor="t" rtlCol="false" tIns="0" lIns="0" bIns="0" rIns="0">
            <a:spAutoFit/>
          </a:bodyPr>
          <a:lstStyle/>
          <a:p>
            <a:pPr>
              <a:lnSpc>
                <a:spcPts val="6089"/>
              </a:lnSpc>
            </a:pPr>
            <a:r>
              <a:rPr lang="en-US" sz="4349">
                <a:solidFill>
                  <a:srgbClr val="000000"/>
                </a:solidFill>
                <a:latin typeface="Inter Bold"/>
              </a:rPr>
              <a:t>Klára Kalibová</a:t>
            </a:r>
          </a:p>
          <a:p>
            <a:pPr marL="0" indent="0" lvl="0">
              <a:lnSpc>
                <a:spcPts val="4759"/>
              </a:lnSpc>
              <a:spcBef>
                <a:spcPct val="0"/>
              </a:spcBef>
            </a:pPr>
            <a:r>
              <a:rPr lang="en-US" sz="3399">
                <a:solidFill>
                  <a:srgbClr val="000000"/>
                </a:solidFill>
                <a:latin typeface="Inter"/>
              </a:rPr>
              <a:t>In IUSTITIA, o.p.s.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28700"/>
            <a:ext cx="12933548" cy="1057176"/>
          </a:xfrm>
          <a:prstGeom prst="rect">
            <a:avLst/>
          </a:prstGeom>
        </p:spPr>
        <p:txBody>
          <a:bodyPr anchor="t" rtlCol="false" tIns="0" lIns="0" bIns="0" rIns="0">
            <a:spAutoFit/>
          </a:bodyPr>
          <a:lstStyle/>
          <a:p>
            <a:pPr marL="0" indent="0" lvl="0">
              <a:lnSpc>
                <a:spcPts val="8399"/>
              </a:lnSpc>
            </a:pPr>
            <a:r>
              <a:rPr lang="en-US" sz="6999">
                <a:solidFill>
                  <a:srgbClr val="84A7AD"/>
                </a:solidFill>
                <a:latin typeface="Garet 1 Bold"/>
              </a:rPr>
              <a:t>Vývoj legislativních změn</a:t>
            </a:r>
          </a:p>
        </p:txBody>
      </p:sp>
      <p:sp>
        <p:nvSpPr>
          <p:cNvPr name="TextBox 3" id="3"/>
          <p:cNvSpPr txBox="true"/>
          <p:nvPr/>
        </p:nvSpPr>
        <p:spPr>
          <a:xfrm rot="0">
            <a:off x="1028700" y="3353700"/>
            <a:ext cx="4729349" cy="4355108"/>
          </a:xfrm>
          <a:prstGeom prst="rect">
            <a:avLst/>
          </a:prstGeom>
        </p:spPr>
        <p:txBody>
          <a:bodyPr anchor="t" rtlCol="false" tIns="0" lIns="0" bIns="0" rIns="0">
            <a:spAutoFit/>
          </a:bodyPr>
          <a:lstStyle/>
          <a:p>
            <a:pPr>
              <a:lnSpc>
                <a:spcPts val="3499"/>
              </a:lnSpc>
            </a:pPr>
            <a:r>
              <a:rPr lang="en-US" sz="2499">
                <a:solidFill>
                  <a:srgbClr val="000000"/>
                </a:solidFill>
                <a:latin typeface="Inter Bold"/>
              </a:rPr>
              <a:t>První ochrana před předsudečným násilím</a:t>
            </a:r>
            <a:r>
              <a:rPr lang="en-US" sz="2499">
                <a:solidFill>
                  <a:srgbClr val="000000"/>
                </a:solidFill>
                <a:latin typeface="Inter"/>
              </a:rPr>
              <a:t> na území ČSR se objevuje</a:t>
            </a:r>
          </a:p>
          <a:p>
            <a:pPr algn="l" marL="0" indent="0" lvl="0">
              <a:lnSpc>
                <a:spcPts val="3499"/>
              </a:lnSpc>
              <a:spcBef>
                <a:spcPct val="0"/>
              </a:spcBef>
            </a:pPr>
            <a:r>
              <a:rPr lang="en-US" sz="2499">
                <a:solidFill>
                  <a:srgbClr val="000000"/>
                </a:solidFill>
                <a:latin typeface="Inter"/>
              </a:rPr>
              <a:t>v zákoně na ochranu republiky v podobě </a:t>
            </a:r>
            <a:r>
              <a:rPr lang="en-US" sz="2499">
                <a:solidFill>
                  <a:srgbClr val="000000"/>
                </a:solidFill>
                <a:latin typeface="Inter Bold"/>
              </a:rPr>
              <a:t>zákazu podněcování k nenávisti</a:t>
            </a:r>
            <a:r>
              <a:rPr lang="en-US" sz="2499">
                <a:solidFill>
                  <a:srgbClr val="000000"/>
                </a:solidFill>
                <a:latin typeface="Inter"/>
              </a:rPr>
              <a:t> vůči skupině osob či jednotlivci z důvodu jejich </a:t>
            </a:r>
            <a:r>
              <a:rPr lang="en-US" sz="2499">
                <a:solidFill>
                  <a:srgbClr val="000000"/>
                </a:solidFill>
                <a:latin typeface="Inter Bold"/>
              </a:rPr>
              <a:t>národnosti, jazyka, rasy nebo náboženství</a:t>
            </a:r>
            <a:r>
              <a:rPr lang="en-US" sz="2499">
                <a:solidFill>
                  <a:srgbClr val="000000"/>
                </a:solidFill>
                <a:latin typeface="Inter"/>
              </a:rPr>
              <a:t> nebo proto, že jsou bez vyznání.</a:t>
            </a:r>
          </a:p>
        </p:txBody>
      </p:sp>
      <p:sp>
        <p:nvSpPr>
          <p:cNvPr name="TextBox 4" id="4"/>
          <p:cNvSpPr txBox="true"/>
          <p:nvPr/>
        </p:nvSpPr>
        <p:spPr>
          <a:xfrm rot="0">
            <a:off x="1028700" y="2537857"/>
            <a:ext cx="1671754" cy="853943"/>
          </a:xfrm>
          <a:prstGeom prst="rect">
            <a:avLst/>
          </a:prstGeom>
        </p:spPr>
        <p:txBody>
          <a:bodyPr anchor="t" rtlCol="false" tIns="0" lIns="0" bIns="0" rIns="0">
            <a:spAutoFit/>
          </a:bodyPr>
          <a:lstStyle/>
          <a:p>
            <a:pPr algn="l" marL="0" indent="0" lvl="0">
              <a:lnSpc>
                <a:spcPts val="7000"/>
              </a:lnSpc>
              <a:spcBef>
                <a:spcPct val="0"/>
              </a:spcBef>
            </a:pPr>
            <a:r>
              <a:rPr lang="en-US" sz="5000">
                <a:solidFill>
                  <a:srgbClr val="000000"/>
                </a:solidFill>
                <a:latin typeface="Inter Bold"/>
              </a:rPr>
              <a:t>1923</a:t>
            </a:r>
          </a:p>
        </p:txBody>
      </p:sp>
      <p:sp>
        <p:nvSpPr>
          <p:cNvPr name="TextBox 5" id="5"/>
          <p:cNvSpPr txBox="true"/>
          <p:nvPr/>
        </p:nvSpPr>
        <p:spPr>
          <a:xfrm rot="0">
            <a:off x="6598732" y="2537857"/>
            <a:ext cx="2065844" cy="853943"/>
          </a:xfrm>
          <a:prstGeom prst="rect">
            <a:avLst/>
          </a:prstGeom>
        </p:spPr>
        <p:txBody>
          <a:bodyPr anchor="t" rtlCol="false" tIns="0" lIns="0" bIns="0" rIns="0">
            <a:spAutoFit/>
          </a:bodyPr>
          <a:lstStyle/>
          <a:p>
            <a:pPr algn="l" marL="0" indent="0" lvl="0">
              <a:lnSpc>
                <a:spcPts val="7000"/>
              </a:lnSpc>
              <a:spcBef>
                <a:spcPct val="0"/>
              </a:spcBef>
            </a:pPr>
            <a:r>
              <a:rPr lang="en-US" sz="5000">
                <a:solidFill>
                  <a:srgbClr val="000000"/>
                </a:solidFill>
                <a:latin typeface="Inter Bold"/>
              </a:rPr>
              <a:t>1962</a:t>
            </a:r>
          </a:p>
        </p:txBody>
      </p:sp>
      <p:sp>
        <p:nvSpPr>
          <p:cNvPr name="TextBox 6" id="6"/>
          <p:cNvSpPr txBox="true"/>
          <p:nvPr/>
        </p:nvSpPr>
        <p:spPr>
          <a:xfrm rot="0">
            <a:off x="12560301" y="2537857"/>
            <a:ext cx="1984308" cy="853943"/>
          </a:xfrm>
          <a:prstGeom prst="rect">
            <a:avLst/>
          </a:prstGeom>
        </p:spPr>
        <p:txBody>
          <a:bodyPr anchor="t" rtlCol="false" tIns="0" lIns="0" bIns="0" rIns="0">
            <a:spAutoFit/>
          </a:bodyPr>
          <a:lstStyle/>
          <a:p>
            <a:pPr algn="l" marL="0" indent="0" lvl="0">
              <a:lnSpc>
                <a:spcPts val="7000"/>
              </a:lnSpc>
              <a:spcBef>
                <a:spcPct val="0"/>
              </a:spcBef>
            </a:pPr>
            <a:r>
              <a:rPr lang="en-US" sz="5000">
                <a:solidFill>
                  <a:srgbClr val="000000"/>
                </a:solidFill>
                <a:latin typeface="Inter Bold"/>
              </a:rPr>
              <a:t>2023</a:t>
            </a:r>
          </a:p>
        </p:txBody>
      </p:sp>
      <p:sp>
        <p:nvSpPr>
          <p:cNvPr name="TextBox 7" id="7"/>
          <p:cNvSpPr txBox="true"/>
          <p:nvPr/>
        </p:nvSpPr>
        <p:spPr>
          <a:xfrm rot="0">
            <a:off x="6598732" y="3353700"/>
            <a:ext cx="4647813" cy="5669261"/>
          </a:xfrm>
          <a:prstGeom prst="rect">
            <a:avLst/>
          </a:prstGeom>
        </p:spPr>
        <p:txBody>
          <a:bodyPr anchor="t" rtlCol="false" tIns="0" lIns="0" bIns="0" rIns="0">
            <a:spAutoFit/>
          </a:bodyPr>
          <a:lstStyle/>
          <a:p>
            <a:pPr>
              <a:lnSpc>
                <a:spcPts val="3499"/>
              </a:lnSpc>
            </a:pPr>
            <a:r>
              <a:rPr lang="en-US" sz="2499">
                <a:solidFill>
                  <a:srgbClr val="000000"/>
                </a:solidFill>
                <a:latin typeface="Inter"/>
              </a:rPr>
              <a:t>Nový trestní zákon zavádí první </a:t>
            </a:r>
            <a:r>
              <a:rPr lang="en-US" sz="2499">
                <a:solidFill>
                  <a:srgbClr val="000000"/>
                </a:solidFill>
                <a:latin typeface="Inter Bold"/>
              </a:rPr>
              <a:t>kvalifikovanou skutkovou podstatu</a:t>
            </a:r>
            <a:r>
              <a:rPr lang="en-US" sz="2499">
                <a:solidFill>
                  <a:srgbClr val="000000"/>
                </a:solidFill>
                <a:latin typeface="Inter"/>
              </a:rPr>
              <a:t> zvyšující trestní sazbu u trestného činu úmyslného ublížení na zdraví</a:t>
            </a:r>
          </a:p>
          <a:p>
            <a:pPr>
              <a:lnSpc>
                <a:spcPts val="3499"/>
              </a:lnSpc>
            </a:pPr>
            <a:r>
              <a:rPr lang="en-US" sz="2499">
                <a:solidFill>
                  <a:srgbClr val="000000"/>
                </a:solidFill>
                <a:latin typeface="Inter"/>
              </a:rPr>
              <a:t>v případě, že je spáchán</a:t>
            </a:r>
          </a:p>
          <a:p>
            <a:pPr>
              <a:lnSpc>
                <a:spcPts val="3499"/>
              </a:lnSpc>
            </a:pPr>
            <a:r>
              <a:rPr lang="en-US" sz="2499">
                <a:solidFill>
                  <a:srgbClr val="000000"/>
                </a:solidFill>
                <a:latin typeface="Inter"/>
              </a:rPr>
              <a:t>z důvodu </a:t>
            </a:r>
            <a:r>
              <a:rPr lang="en-US" sz="2499">
                <a:solidFill>
                  <a:srgbClr val="000000"/>
                </a:solidFill>
                <a:latin typeface="Inter Bold"/>
              </a:rPr>
              <a:t>národnosti, rasy, vyznání</a:t>
            </a:r>
            <a:r>
              <a:rPr lang="en-US" sz="2499">
                <a:solidFill>
                  <a:srgbClr val="000000"/>
                </a:solidFill>
                <a:latin typeface="Inter"/>
              </a:rPr>
              <a:t> nebo skutečnosti, že napadený je bez vyznání či pro to, že je stoupencem socialistického společenského a státního zřízení.</a:t>
            </a:r>
          </a:p>
          <a:p>
            <a:pPr algn="l" marL="0" indent="0" lvl="0">
              <a:lnSpc>
                <a:spcPts val="3499"/>
              </a:lnSpc>
              <a:spcBef>
                <a:spcPct val="0"/>
              </a:spcBef>
            </a:pPr>
          </a:p>
        </p:txBody>
      </p:sp>
      <p:sp>
        <p:nvSpPr>
          <p:cNvPr name="TextBox 8" id="8"/>
          <p:cNvSpPr txBox="true"/>
          <p:nvPr/>
        </p:nvSpPr>
        <p:spPr>
          <a:xfrm rot="0">
            <a:off x="12560301" y="3353700"/>
            <a:ext cx="4579866" cy="5231209"/>
          </a:xfrm>
          <a:prstGeom prst="rect">
            <a:avLst/>
          </a:prstGeom>
        </p:spPr>
        <p:txBody>
          <a:bodyPr anchor="t" rtlCol="false" tIns="0" lIns="0" bIns="0" rIns="0">
            <a:spAutoFit/>
          </a:bodyPr>
          <a:lstStyle/>
          <a:p>
            <a:pPr>
              <a:lnSpc>
                <a:spcPts val="3499"/>
              </a:lnSpc>
            </a:pPr>
            <a:r>
              <a:rPr lang="en-US" sz="2499">
                <a:solidFill>
                  <a:srgbClr val="000000"/>
                </a:solidFill>
                <a:latin typeface="Inter"/>
              </a:rPr>
              <a:t>Organizace pracující s LGBTQ+ lidmi a lidmi se zdravotním postižením </a:t>
            </a:r>
            <a:r>
              <a:rPr lang="en-US" sz="2499">
                <a:solidFill>
                  <a:srgbClr val="000000"/>
                </a:solidFill>
                <a:latin typeface="Inter Bold"/>
              </a:rPr>
              <a:t>vyzývají vládu</a:t>
            </a:r>
            <a:r>
              <a:rPr lang="en-US" sz="2499">
                <a:solidFill>
                  <a:srgbClr val="000000"/>
                </a:solidFill>
                <a:latin typeface="Inter"/>
              </a:rPr>
              <a:t>, aby přijala odpovídající změnu trestního zákoníku.</a:t>
            </a:r>
          </a:p>
          <a:p>
            <a:pPr>
              <a:lnSpc>
                <a:spcPts val="3499"/>
              </a:lnSpc>
            </a:pPr>
          </a:p>
          <a:p>
            <a:pPr algn="l" marL="0" indent="0" lvl="0">
              <a:lnSpc>
                <a:spcPts val="3499"/>
              </a:lnSpc>
              <a:spcBef>
                <a:spcPct val="0"/>
              </a:spcBef>
            </a:pPr>
            <a:r>
              <a:rPr lang="en-US" sz="2499">
                <a:solidFill>
                  <a:srgbClr val="000000"/>
                </a:solidFill>
                <a:latin typeface="Inter"/>
              </a:rPr>
              <a:t>Rada vlády pro lidská práva vyzývá vládu a ministra spravedlnosti, aby zahájili </a:t>
            </a:r>
            <a:r>
              <a:rPr lang="en-US" sz="2499">
                <a:solidFill>
                  <a:srgbClr val="000000"/>
                </a:solidFill>
                <a:latin typeface="Inter Bold"/>
              </a:rPr>
              <a:t>legislativní práce</a:t>
            </a:r>
            <a:r>
              <a:rPr lang="en-US" sz="2499">
                <a:solidFill>
                  <a:srgbClr val="000000"/>
                </a:solidFill>
                <a:latin typeface="Inter"/>
              </a:rPr>
              <a:t> na novelizaci trestního zákoníku</a:t>
            </a:r>
          </a:p>
        </p:txBody>
      </p:sp>
      <p:sp>
        <p:nvSpPr>
          <p:cNvPr name="Freeform 9" id="9"/>
          <p:cNvSpPr/>
          <p:nvPr/>
        </p:nvSpPr>
        <p:spPr>
          <a:xfrm flipH="true" flipV="false" rot="0">
            <a:off x="15498485" y="0"/>
            <a:ext cx="2789515" cy="2796319"/>
          </a:xfrm>
          <a:custGeom>
            <a:avLst/>
            <a:gdLst/>
            <a:ahLst/>
            <a:cxnLst/>
            <a:rect r="r" b="b" t="t" l="l"/>
            <a:pathLst>
              <a:path h="2796319" w="2789515">
                <a:moveTo>
                  <a:pt x="2789515" y="0"/>
                </a:moveTo>
                <a:lnTo>
                  <a:pt x="0" y="0"/>
                </a:lnTo>
                <a:lnTo>
                  <a:pt x="0" y="2796319"/>
                </a:lnTo>
                <a:lnTo>
                  <a:pt x="2789515" y="2796319"/>
                </a:lnTo>
                <a:lnTo>
                  <a:pt x="278951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1028700" y="942379"/>
          <a:ext cx="7546218" cy="8629314"/>
        </p:xfrm>
        <a:graphic>
          <a:graphicData uri="http://schemas.openxmlformats.org/drawingml/2006/table">
            <a:tbl>
              <a:tblPr/>
              <a:tblGrid>
                <a:gridCol w="6017650"/>
                <a:gridCol w="1528568"/>
              </a:tblGrid>
              <a:tr h="781747">
                <a:tc>
                  <a:txBody>
                    <a:bodyPr anchor="t" rtlCol="false"/>
                    <a:lstStyle/>
                    <a:p>
                      <a:pPr algn="l">
                        <a:lnSpc>
                          <a:spcPts val="3499"/>
                        </a:lnSpc>
                        <a:defRPr/>
                      </a:pPr>
                      <a:r>
                        <a:rPr lang="en-US" sz="2499">
                          <a:solidFill>
                            <a:srgbClr val="000000"/>
                          </a:solidFill>
                          <a:latin typeface="Inter"/>
                        </a:rPr>
                        <a:t>Proti životu a zdraví</a:t>
                      </a:r>
                      <a:endParaRPr lang="en-US" sz="1100"/>
                    </a:p>
                  </a:txBody>
                  <a:tcPr marL="95250" marR="95250" marT="95250" marB="9525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5F5F8"/>
                    </a:solidFill>
                  </a:tcPr>
                </a:tc>
                <a:tc>
                  <a:txBody>
                    <a:bodyPr anchor="t" rtlCol="false"/>
                    <a:lstStyle/>
                    <a:p>
                      <a:pPr algn="ctr">
                        <a:lnSpc>
                          <a:spcPts val="3499"/>
                        </a:lnSpc>
                        <a:defRPr/>
                      </a:pPr>
                      <a:r>
                        <a:rPr lang="en-US" sz="2499">
                          <a:solidFill>
                            <a:srgbClr val="000000"/>
                          </a:solidFill>
                          <a:latin typeface="Inter"/>
                        </a:rPr>
                        <a:t>4</a:t>
                      </a:r>
                      <a:endParaRPr lang="en-US" sz="1100"/>
                    </a:p>
                  </a:txBody>
                  <a:tcPr marL="95250" marR="95250" marT="95250" marB="9525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C3D5D9"/>
                    </a:solidFill>
                  </a:tcPr>
                </a:tc>
              </a:tr>
              <a:tr h="1818530">
                <a:tc>
                  <a:txBody>
                    <a:bodyPr anchor="t" rtlCol="false"/>
                    <a:lstStyle/>
                    <a:p>
                      <a:pPr algn="l">
                        <a:lnSpc>
                          <a:spcPts val="3499"/>
                        </a:lnSpc>
                        <a:defRPr/>
                      </a:pPr>
                      <a:r>
                        <a:rPr lang="en-US" sz="2499">
                          <a:solidFill>
                            <a:srgbClr val="000000"/>
                          </a:solidFill>
                          <a:latin typeface="Inter"/>
                        </a:rPr>
                        <a:t>Proti svobodě a právům na ochranu osobnosti, soukromí a listovního tajemství</a:t>
                      </a:r>
                      <a:endParaRPr lang="en-US" sz="1100"/>
                    </a:p>
                  </a:txBody>
                  <a:tcPr marL="95250" marR="95250" marT="95250" marB="9525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5F5F8"/>
                    </a:solidFill>
                  </a:tcPr>
                </a:tc>
                <a:tc>
                  <a:txBody>
                    <a:bodyPr anchor="t" rtlCol="false"/>
                    <a:lstStyle/>
                    <a:p>
                      <a:pPr algn="ctr">
                        <a:lnSpc>
                          <a:spcPts val="3499"/>
                        </a:lnSpc>
                        <a:defRPr/>
                      </a:pPr>
                      <a:r>
                        <a:rPr lang="en-US" sz="2499">
                          <a:solidFill>
                            <a:srgbClr val="000000"/>
                          </a:solidFill>
                          <a:latin typeface="Inter"/>
                        </a:rPr>
                        <a:t>5</a:t>
                      </a:r>
                      <a:endParaRPr lang="en-US" sz="1100"/>
                    </a:p>
                  </a:txBody>
                  <a:tcPr marL="95250" marR="95250" marT="95250" marB="9525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C3D5D9"/>
                    </a:solidFill>
                  </a:tcPr>
                </a:tc>
              </a:tr>
              <a:tr h="1310902">
                <a:tc>
                  <a:txBody>
                    <a:bodyPr anchor="t" rtlCol="false"/>
                    <a:lstStyle/>
                    <a:p>
                      <a:pPr algn="l">
                        <a:lnSpc>
                          <a:spcPts val="3499"/>
                        </a:lnSpc>
                        <a:defRPr/>
                      </a:pPr>
                      <a:r>
                        <a:rPr lang="en-US" sz="2499">
                          <a:solidFill>
                            <a:srgbClr val="000000"/>
                          </a:solidFill>
                          <a:latin typeface="Inter"/>
                        </a:rPr>
                        <a:t>Proti lidské důstojnosti v sexuální oblasti</a:t>
                      </a:r>
                      <a:endParaRPr lang="en-US" sz="1100"/>
                    </a:p>
                  </a:txBody>
                  <a:tcPr marL="95250" marR="95250" marT="95250" marB="9525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5F5F8"/>
                    </a:solidFill>
                  </a:tcPr>
                </a:tc>
                <a:tc>
                  <a:txBody>
                    <a:bodyPr anchor="t" rtlCol="false"/>
                    <a:lstStyle/>
                    <a:p>
                      <a:pPr algn="ctr">
                        <a:lnSpc>
                          <a:spcPts val="3499"/>
                        </a:lnSpc>
                        <a:defRPr/>
                      </a:pPr>
                      <a:r>
                        <a:rPr lang="en-US" sz="2499">
                          <a:solidFill>
                            <a:srgbClr val="000000"/>
                          </a:solidFill>
                          <a:latin typeface="Inter"/>
                        </a:rPr>
                        <a:t>0</a:t>
                      </a:r>
                      <a:endParaRPr lang="en-US" sz="1100"/>
                    </a:p>
                  </a:txBody>
                  <a:tcPr marL="95250" marR="95250" marT="95250" marB="9525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C3D5D9"/>
                    </a:solidFill>
                  </a:tcPr>
                </a:tc>
              </a:tr>
              <a:tr h="781747">
                <a:tc>
                  <a:txBody>
                    <a:bodyPr anchor="t" rtlCol="false"/>
                    <a:lstStyle/>
                    <a:p>
                      <a:pPr algn="l">
                        <a:lnSpc>
                          <a:spcPts val="3499"/>
                        </a:lnSpc>
                        <a:defRPr/>
                      </a:pPr>
                      <a:r>
                        <a:rPr lang="en-US" sz="2499">
                          <a:solidFill>
                            <a:srgbClr val="000000"/>
                          </a:solidFill>
                          <a:latin typeface="Inter"/>
                        </a:rPr>
                        <a:t>Proti majetku</a:t>
                      </a:r>
                      <a:endParaRPr lang="en-US" sz="1100"/>
                    </a:p>
                  </a:txBody>
                  <a:tcPr marL="95250" marR="95250" marT="95250" marB="9525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5F5F8"/>
                    </a:solidFill>
                  </a:tcPr>
                </a:tc>
                <a:tc>
                  <a:txBody>
                    <a:bodyPr anchor="t" rtlCol="false"/>
                    <a:lstStyle/>
                    <a:p>
                      <a:pPr algn="ctr">
                        <a:lnSpc>
                          <a:spcPts val="3499"/>
                        </a:lnSpc>
                        <a:defRPr/>
                      </a:pPr>
                      <a:r>
                        <a:rPr lang="en-US" sz="2499">
                          <a:solidFill>
                            <a:srgbClr val="000000"/>
                          </a:solidFill>
                          <a:latin typeface="Inter"/>
                        </a:rPr>
                        <a:t>1</a:t>
                      </a:r>
                      <a:endParaRPr lang="en-US" sz="1100"/>
                    </a:p>
                  </a:txBody>
                  <a:tcPr marL="95250" marR="95250" marT="95250" marB="9525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C3D5D9"/>
                    </a:solidFill>
                  </a:tcPr>
                </a:tc>
              </a:tr>
              <a:tr h="781747">
                <a:tc>
                  <a:txBody>
                    <a:bodyPr anchor="t" rtlCol="false"/>
                    <a:lstStyle/>
                    <a:p>
                      <a:pPr algn="l">
                        <a:lnSpc>
                          <a:spcPts val="3499"/>
                        </a:lnSpc>
                        <a:defRPr/>
                      </a:pPr>
                      <a:r>
                        <a:rPr lang="en-US" sz="2499">
                          <a:solidFill>
                            <a:srgbClr val="000000"/>
                          </a:solidFill>
                          <a:latin typeface="Inter"/>
                        </a:rPr>
                        <a:t>Proti rodině a dětem</a:t>
                      </a:r>
                      <a:endParaRPr lang="en-US" sz="1100"/>
                    </a:p>
                  </a:txBody>
                  <a:tcPr marL="95250" marR="95250" marT="95250" marB="9525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5F5F8"/>
                    </a:solidFill>
                  </a:tcPr>
                </a:tc>
                <a:tc>
                  <a:txBody>
                    <a:bodyPr anchor="t" rtlCol="false"/>
                    <a:lstStyle/>
                    <a:p>
                      <a:pPr algn="ctr">
                        <a:lnSpc>
                          <a:spcPts val="3499"/>
                        </a:lnSpc>
                        <a:defRPr/>
                      </a:pPr>
                      <a:r>
                        <a:rPr lang="en-US" sz="2499">
                          <a:solidFill>
                            <a:srgbClr val="000000"/>
                          </a:solidFill>
                          <a:latin typeface="Inter"/>
                        </a:rPr>
                        <a:t>0</a:t>
                      </a:r>
                      <a:endParaRPr lang="en-US" sz="1100"/>
                    </a:p>
                  </a:txBody>
                  <a:tcPr marL="95250" marR="95250" marT="95250" marB="9525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C3D5D9"/>
                    </a:solidFill>
                  </a:tcPr>
                </a:tc>
              </a:tr>
              <a:tr h="781747">
                <a:tc>
                  <a:txBody>
                    <a:bodyPr anchor="t" rtlCol="false"/>
                    <a:lstStyle/>
                    <a:p>
                      <a:pPr algn="l">
                        <a:lnSpc>
                          <a:spcPts val="3499"/>
                        </a:lnSpc>
                        <a:defRPr/>
                      </a:pPr>
                      <a:r>
                        <a:rPr lang="en-US" sz="2499">
                          <a:solidFill>
                            <a:srgbClr val="000000"/>
                          </a:solidFill>
                          <a:latin typeface="Inter"/>
                        </a:rPr>
                        <a:t>Obecně nebezpečné</a:t>
                      </a:r>
                      <a:endParaRPr lang="en-US" sz="1100"/>
                    </a:p>
                  </a:txBody>
                  <a:tcPr marL="95250" marR="95250" marT="95250" marB="9525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5F5F8"/>
                    </a:solidFill>
                  </a:tcPr>
                </a:tc>
                <a:tc>
                  <a:txBody>
                    <a:bodyPr anchor="t" rtlCol="false"/>
                    <a:lstStyle/>
                    <a:p>
                      <a:pPr algn="ctr">
                        <a:lnSpc>
                          <a:spcPts val="3499"/>
                        </a:lnSpc>
                        <a:defRPr/>
                      </a:pPr>
                      <a:r>
                        <a:rPr lang="en-US" sz="2499">
                          <a:solidFill>
                            <a:srgbClr val="000000"/>
                          </a:solidFill>
                          <a:latin typeface="Inter"/>
                        </a:rPr>
                        <a:t>0</a:t>
                      </a:r>
                      <a:endParaRPr lang="en-US" sz="1100"/>
                    </a:p>
                  </a:txBody>
                  <a:tcPr marL="95250" marR="95250" marT="95250" marB="9525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C3D5D9"/>
                    </a:solidFill>
                  </a:tcPr>
                </a:tc>
              </a:tr>
              <a:tr h="781747">
                <a:tc>
                  <a:txBody>
                    <a:bodyPr anchor="t" rtlCol="false"/>
                    <a:lstStyle/>
                    <a:p>
                      <a:pPr algn="l">
                        <a:lnSpc>
                          <a:spcPts val="3499"/>
                        </a:lnSpc>
                        <a:defRPr/>
                      </a:pPr>
                      <a:r>
                        <a:rPr lang="en-US" sz="2499">
                          <a:solidFill>
                            <a:srgbClr val="000000"/>
                          </a:solidFill>
                          <a:latin typeface="Inter"/>
                        </a:rPr>
                        <a:t>Proti pořádku ve věcech veřejných</a:t>
                      </a:r>
                      <a:endParaRPr lang="en-US" sz="1100"/>
                    </a:p>
                  </a:txBody>
                  <a:tcPr marL="95250" marR="95250" marT="95250" marB="9525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5F5F8"/>
                    </a:solidFill>
                  </a:tcPr>
                </a:tc>
                <a:tc>
                  <a:txBody>
                    <a:bodyPr anchor="t" rtlCol="false"/>
                    <a:lstStyle/>
                    <a:p>
                      <a:pPr algn="ctr">
                        <a:lnSpc>
                          <a:spcPts val="3499"/>
                        </a:lnSpc>
                        <a:defRPr/>
                      </a:pPr>
                      <a:r>
                        <a:rPr lang="en-US" sz="2499">
                          <a:solidFill>
                            <a:srgbClr val="000000"/>
                          </a:solidFill>
                          <a:latin typeface="Inter"/>
                        </a:rPr>
                        <a:t>3</a:t>
                      </a:r>
                      <a:endParaRPr lang="en-US" sz="1100"/>
                    </a:p>
                  </a:txBody>
                  <a:tcPr marL="95250" marR="95250" marT="95250" marB="9525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C3D5D9"/>
                    </a:solidFill>
                  </a:tcPr>
                </a:tc>
              </a:tr>
              <a:tr h="809402">
                <a:tc>
                  <a:txBody>
                    <a:bodyPr anchor="t" rtlCol="false"/>
                    <a:lstStyle/>
                    <a:p>
                      <a:pPr algn="l">
                        <a:lnSpc>
                          <a:spcPts val="3499"/>
                        </a:lnSpc>
                        <a:defRPr/>
                      </a:pPr>
                      <a:r>
                        <a:rPr lang="en-US" sz="2499">
                          <a:solidFill>
                            <a:srgbClr val="000000"/>
                          </a:solidFill>
                          <a:latin typeface="Inter"/>
                        </a:rPr>
                        <a:t>Trestné činy vojenské</a:t>
                      </a:r>
                      <a:endParaRPr lang="en-US" sz="1100"/>
                    </a:p>
                  </a:txBody>
                  <a:tcPr marL="95250" marR="95250" marT="95250" marB="9525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5F5F8"/>
                    </a:solidFill>
                  </a:tcPr>
                </a:tc>
                <a:tc>
                  <a:txBody>
                    <a:bodyPr anchor="t" rtlCol="false"/>
                    <a:lstStyle/>
                    <a:p>
                      <a:pPr algn="ctr">
                        <a:lnSpc>
                          <a:spcPts val="3499"/>
                        </a:lnSpc>
                        <a:defRPr/>
                      </a:pPr>
                      <a:r>
                        <a:rPr lang="en-US" sz="2499">
                          <a:solidFill>
                            <a:srgbClr val="000000"/>
                          </a:solidFill>
                          <a:latin typeface="Inter"/>
                        </a:rPr>
                        <a:t>5</a:t>
                      </a:r>
                      <a:endParaRPr lang="en-US" sz="1100"/>
                    </a:p>
                  </a:txBody>
                  <a:tcPr marL="95250" marR="95250" marT="95250" marB="9525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C3D5D9"/>
                    </a:solidFill>
                  </a:tcPr>
                </a:tc>
              </a:tr>
              <a:tr h="781747">
                <a:tc>
                  <a:txBody>
                    <a:bodyPr anchor="t" rtlCol="false"/>
                    <a:lstStyle/>
                    <a:p>
                      <a:pPr algn="l">
                        <a:lnSpc>
                          <a:spcPts val="3499"/>
                        </a:lnSpc>
                        <a:defRPr/>
                      </a:pPr>
                      <a:r>
                        <a:rPr lang="en-US" sz="2499">
                          <a:solidFill>
                            <a:srgbClr val="000000"/>
                          </a:solidFill>
                          <a:latin typeface="Inter Bold"/>
                        </a:rPr>
                        <a:t>CELKEM</a:t>
                      </a:r>
                      <a:endParaRPr lang="en-US" sz="1100"/>
                    </a:p>
                  </a:txBody>
                  <a:tcPr marL="95250" marR="95250" marT="95250" marB="9525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5F5F8"/>
                    </a:solidFill>
                  </a:tcPr>
                </a:tc>
                <a:tc>
                  <a:txBody>
                    <a:bodyPr anchor="t" rtlCol="false"/>
                    <a:lstStyle/>
                    <a:p>
                      <a:pPr algn="ctr">
                        <a:lnSpc>
                          <a:spcPts val="3499"/>
                        </a:lnSpc>
                        <a:defRPr/>
                      </a:pPr>
                      <a:r>
                        <a:rPr lang="en-US" sz="2499">
                          <a:solidFill>
                            <a:srgbClr val="000000"/>
                          </a:solidFill>
                          <a:latin typeface="Inter Bold"/>
                        </a:rPr>
                        <a:t>18</a:t>
                      </a:r>
                      <a:endParaRPr lang="en-US" sz="1100"/>
                    </a:p>
                  </a:txBody>
                  <a:tcPr marL="95250" marR="95250" marT="95250" marB="9525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C3D5D9"/>
                    </a:solidFill>
                  </a:tcPr>
                </a:tc>
              </a:tr>
            </a:tbl>
          </a:graphicData>
        </a:graphic>
      </p:graphicFrame>
      <p:sp>
        <p:nvSpPr>
          <p:cNvPr name="TextBox 3" id="3"/>
          <p:cNvSpPr txBox="true"/>
          <p:nvPr/>
        </p:nvSpPr>
        <p:spPr>
          <a:xfrm rot="0">
            <a:off x="9846576" y="851318"/>
            <a:ext cx="5843672" cy="2311102"/>
          </a:xfrm>
          <a:prstGeom prst="rect">
            <a:avLst/>
          </a:prstGeom>
        </p:spPr>
        <p:txBody>
          <a:bodyPr anchor="t" rtlCol="false" tIns="0" lIns="0" bIns="0" rIns="0">
            <a:spAutoFit/>
          </a:bodyPr>
          <a:lstStyle/>
          <a:p>
            <a:pPr>
              <a:lnSpc>
                <a:spcPts val="6100"/>
              </a:lnSpc>
            </a:pPr>
            <a:r>
              <a:rPr lang="en-US" sz="5000">
                <a:solidFill>
                  <a:srgbClr val="000000"/>
                </a:solidFill>
                <a:latin typeface="Inter Bold"/>
              </a:rPr>
              <a:t>Ublížení na zdraví</a:t>
            </a:r>
          </a:p>
          <a:p>
            <a:pPr>
              <a:lnSpc>
                <a:spcPts val="6100"/>
              </a:lnSpc>
            </a:pPr>
            <a:r>
              <a:rPr lang="en-US" sz="5000">
                <a:solidFill>
                  <a:srgbClr val="000000"/>
                </a:solidFill>
                <a:latin typeface="Inter Bold"/>
                <a:ea typeface="Inter Bold"/>
              </a:rPr>
              <a:t>§ 146 tr. zákoníku</a:t>
            </a:r>
          </a:p>
          <a:p>
            <a:pPr algn="l" marL="0" indent="0" lvl="0">
              <a:lnSpc>
                <a:spcPts val="6100"/>
              </a:lnSpc>
            </a:pPr>
          </a:p>
        </p:txBody>
      </p:sp>
      <p:sp>
        <p:nvSpPr>
          <p:cNvPr name="TextBox 4" id="4"/>
          <p:cNvSpPr txBox="true"/>
          <p:nvPr/>
        </p:nvSpPr>
        <p:spPr>
          <a:xfrm rot="0">
            <a:off x="9846576" y="2782949"/>
            <a:ext cx="6536726" cy="6107311"/>
          </a:xfrm>
          <a:prstGeom prst="rect">
            <a:avLst/>
          </a:prstGeom>
        </p:spPr>
        <p:txBody>
          <a:bodyPr anchor="t" rtlCol="false" tIns="0" lIns="0" bIns="0" rIns="0">
            <a:spAutoFit/>
          </a:bodyPr>
          <a:lstStyle/>
          <a:p>
            <a:pPr>
              <a:lnSpc>
                <a:spcPts val="3499"/>
              </a:lnSpc>
            </a:pPr>
            <a:r>
              <a:rPr lang="en-US" sz="2499">
                <a:solidFill>
                  <a:srgbClr val="000000"/>
                </a:solidFill>
                <a:latin typeface="Inter Bold"/>
              </a:rPr>
              <a:t>(1)</a:t>
            </a:r>
            <a:r>
              <a:rPr lang="en-US" sz="2499">
                <a:solidFill>
                  <a:srgbClr val="000000"/>
                </a:solidFill>
                <a:latin typeface="Inter"/>
              </a:rPr>
              <a:t> Kdo jinému úmyslně ublíží na zdraví, bude potrestán odnětím svobody na </a:t>
            </a:r>
            <a:r>
              <a:rPr lang="en-US" sz="2499">
                <a:solidFill>
                  <a:srgbClr val="000000"/>
                </a:solidFill>
                <a:latin typeface="Inter Bold"/>
              </a:rPr>
              <a:t>šest měsíců až tři léta.</a:t>
            </a:r>
          </a:p>
          <a:p>
            <a:pPr>
              <a:lnSpc>
                <a:spcPts val="3499"/>
              </a:lnSpc>
            </a:pPr>
          </a:p>
          <a:p>
            <a:pPr>
              <a:lnSpc>
                <a:spcPts val="3499"/>
              </a:lnSpc>
            </a:pPr>
            <a:r>
              <a:rPr lang="en-US" sz="2499">
                <a:solidFill>
                  <a:srgbClr val="000000"/>
                </a:solidFill>
                <a:latin typeface="Inter Bold"/>
              </a:rPr>
              <a:t>(2)</a:t>
            </a:r>
            <a:r>
              <a:rPr lang="en-US" sz="2499">
                <a:solidFill>
                  <a:srgbClr val="000000"/>
                </a:solidFill>
                <a:latin typeface="Inter"/>
              </a:rPr>
              <a:t> Odnětím svobody </a:t>
            </a:r>
            <a:r>
              <a:rPr lang="en-US" sz="2499">
                <a:solidFill>
                  <a:srgbClr val="000000"/>
                </a:solidFill>
                <a:latin typeface="Inter Bold"/>
              </a:rPr>
              <a:t>na jeden rok až pět let</a:t>
            </a:r>
            <a:r>
              <a:rPr lang="en-US" sz="2499">
                <a:solidFill>
                  <a:srgbClr val="000000"/>
                </a:solidFill>
                <a:latin typeface="Inter"/>
              </a:rPr>
              <a:t> bude pachatel potrestán, spáchá-li čin uvedený v odstavci 1</a:t>
            </a:r>
          </a:p>
          <a:p>
            <a:pPr>
              <a:lnSpc>
                <a:spcPts val="3499"/>
              </a:lnSpc>
            </a:pPr>
            <a:r>
              <a:rPr lang="en-US" sz="2499">
                <a:solidFill>
                  <a:srgbClr val="000000"/>
                </a:solidFill>
                <a:latin typeface="Inter"/>
              </a:rPr>
              <a:t>…</a:t>
            </a:r>
          </a:p>
          <a:p>
            <a:pPr>
              <a:lnSpc>
                <a:spcPts val="3499"/>
              </a:lnSpc>
            </a:pPr>
            <a:r>
              <a:rPr lang="en-US" sz="2499">
                <a:solidFill>
                  <a:srgbClr val="000000"/>
                </a:solidFill>
                <a:latin typeface="Inter Bold"/>
              </a:rPr>
              <a:t>e)</a:t>
            </a:r>
            <a:r>
              <a:rPr lang="en-US" sz="2499">
                <a:solidFill>
                  <a:srgbClr val="000000"/>
                </a:solidFill>
                <a:latin typeface="Inter"/>
              </a:rPr>
              <a:t> na jiném pro jeho skutečnou nebo domnělou </a:t>
            </a:r>
            <a:r>
              <a:rPr lang="en-US" sz="2499">
                <a:solidFill>
                  <a:srgbClr val="000000"/>
                </a:solidFill>
                <a:latin typeface="Inter Bold"/>
              </a:rPr>
              <a:t>rasu, příslušnost k etnické skupině, národnost, politické přesvědčení, vyznání</a:t>
            </a:r>
            <a:r>
              <a:rPr lang="en-US" sz="2499">
                <a:solidFill>
                  <a:srgbClr val="000000"/>
                </a:solidFill>
                <a:latin typeface="Inter"/>
              </a:rPr>
              <a:t> nebo proto, že je skutečně nebo domněle bez vyznání.</a:t>
            </a:r>
          </a:p>
          <a:p>
            <a:pPr algn="l" marL="0" indent="0" lvl="0">
              <a:lnSpc>
                <a:spcPts val="3499"/>
              </a:lnSpc>
              <a:spcBef>
                <a:spcPct val="0"/>
              </a:spcBef>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3211609"/>
            <a:ext cx="5027090" cy="2233030"/>
          </a:xfrm>
          <a:prstGeom prst="rect">
            <a:avLst/>
          </a:prstGeom>
        </p:spPr>
        <p:txBody>
          <a:bodyPr anchor="t" rtlCol="false" tIns="0" lIns="0" bIns="0" rIns="0">
            <a:spAutoFit/>
          </a:bodyPr>
          <a:lstStyle/>
          <a:p>
            <a:pPr algn="l" marL="0" indent="0" lvl="0">
              <a:lnSpc>
                <a:spcPts val="4480"/>
              </a:lnSpc>
              <a:spcBef>
                <a:spcPct val="0"/>
              </a:spcBef>
            </a:pPr>
            <a:r>
              <a:rPr lang="en-US" sz="3200">
                <a:solidFill>
                  <a:srgbClr val="000000"/>
                </a:solidFill>
                <a:latin typeface="Public Sans"/>
              </a:rPr>
              <a:t>Nedostatečný výčet předsudečných pohnutek </a:t>
            </a:r>
            <a:r>
              <a:rPr lang="en-US" sz="3200">
                <a:solidFill>
                  <a:srgbClr val="000000"/>
                </a:solidFill>
                <a:latin typeface="Public Sans Bold"/>
              </a:rPr>
              <a:t>(nedostatečná ochrana skupin osob)</a:t>
            </a:r>
          </a:p>
        </p:txBody>
      </p:sp>
      <p:sp>
        <p:nvSpPr>
          <p:cNvPr name="TextBox 3" id="3"/>
          <p:cNvSpPr txBox="true"/>
          <p:nvPr/>
        </p:nvSpPr>
        <p:spPr>
          <a:xfrm rot="0">
            <a:off x="1028700" y="1009650"/>
            <a:ext cx="11279825" cy="1076226"/>
          </a:xfrm>
          <a:prstGeom prst="rect">
            <a:avLst/>
          </a:prstGeom>
        </p:spPr>
        <p:txBody>
          <a:bodyPr anchor="t" rtlCol="false" tIns="0" lIns="0" bIns="0" rIns="0">
            <a:spAutoFit/>
          </a:bodyPr>
          <a:lstStyle/>
          <a:p>
            <a:pPr marL="0" indent="0" lvl="0">
              <a:lnSpc>
                <a:spcPts val="8400"/>
              </a:lnSpc>
            </a:pPr>
            <a:r>
              <a:rPr lang="en-US" sz="7000">
                <a:solidFill>
                  <a:srgbClr val="84A7AD"/>
                </a:solidFill>
                <a:latin typeface="Public Sans Bold"/>
              </a:rPr>
              <a:t>Nedostatek právní úpravy</a:t>
            </a:r>
          </a:p>
        </p:txBody>
      </p:sp>
      <p:sp>
        <p:nvSpPr>
          <p:cNvPr name="TextBox 4" id="4"/>
          <p:cNvSpPr txBox="true"/>
          <p:nvPr/>
        </p:nvSpPr>
        <p:spPr>
          <a:xfrm rot="0">
            <a:off x="1028700" y="6977867"/>
            <a:ext cx="5176572" cy="1671122"/>
          </a:xfrm>
          <a:prstGeom prst="rect">
            <a:avLst/>
          </a:prstGeom>
        </p:spPr>
        <p:txBody>
          <a:bodyPr anchor="t" rtlCol="false" tIns="0" lIns="0" bIns="0" rIns="0">
            <a:spAutoFit/>
          </a:bodyPr>
          <a:lstStyle/>
          <a:p>
            <a:pPr algn="l" marL="0" indent="0" lvl="0">
              <a:lnSpc>
                <a:spcPts val="4480"/>
              </a:lnSpc>
              <a:spcBef>
                <a:spcPct val="0"/>
              </a:spcBef>
            </a:pPr>
            <a:r>
              <a:rPr lang="en-US" sz="3200">
                <a:solidFill>
                  <a:srgbClr val="000000"/>
                </a:solidFill>
                <a:latin typeface="Public Sans"/>
              </a:rPr>
              <a:t>Nedostatečný rozsah právní ochrany</a:t>
            </a:r>
            <a:r>
              <a:rPr lang="en-US" sz="3200">
                <a:solidFill>
                  <a:srgbClr val="000000"/>
                </a:solidFill>
                <a:latin typeface="Public Sans Bold"/>
              </a:rPr>
              <a:t> (absentující skutkové podstaty)</a:t>
            </a:r>
          </a:p>
        </p:txBody>
      </p:sp>
      <p:grpSp>
        <p:nvGrpSpPr>
          <p:cNvPr name="Group 5" id="5"/>
          <p:cNvGrpSpPr/>
          <p:nvPr/>
        </p:nvGrpSpPr>
        <p:grpSpPr>
          <a:xfrm rot="0">
            <a:off x="1028700" y="2600294"/>
            <a:ext cx="381611" cy="381000"/>
            <a:chOff x="0" y="0"/>
            <a:chExt cx="6350000" cy="6339840"/>
          </a:xfrm>
        </p:grpSpPr>
        <p:sp>
          <p:nvSpPr>
            <p:cNvPr name="Freeform 6" id="6"/>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C3D5D9"/>
            </a:solidFill>
          </p:spPr>
        </p:sp>
      </p:grpSp>
      <p:grpSp>
        <p:nvGrpSpPr>
          <p:cNvPr name="Group 7" id="7"/>
          <p:cNvGrpSpPr/>
          <p:nvPr/>
        </p:nvGrpSpPr>
        <p:grpSpPr>
          <a:xfrm rot="0">
            <a:off x="1028700" y="6353789"/>
            <a:ext cx="381611" cy="381000"/>
            <a:chOff x="0" y="0"/>
            <a:chExt cx="6350000" cy="6339840"/>
          </a:xfrm>
        </p:grpSpPr>
        <p:sp>
          <p:nvSpPr>
            <p:cNvPr name="Freeform 8" id="8"/>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C3D5D9"/>
            </a:solidFill>
          </p:spPr>
        </p:sp>
      </p:grpSp>
      <p:sp>
        <p:nvSpPr>
          <p:cNvPr name="TextBox 9" id="9"/>
          <p:cNvSpPr txBox="true"/>
          <p:nvPr/>
        </p:nvSpPr>
        <p:spPr>
          <a:xfrm rot="0">
            <a:off x="9144000" y="3211609"/>
            <a:ext cx="5692966" cy="1671122"/>
          </a:xfrm>
          <a:prstGeom prst="rect">
            <a:avLst/>
          </a:prstGeom>
        </p:spPr>
        <p:txBody>
          <a:bodyPr anchor="t" rtlCol="false" tIns="0" lIns="0" bIns="0" rIns="0">
            <a:spAutoFit/>
          </a:bodyPr>
          <a:lstStyle/>
          <a:p>
            <a:pPr algn="l" marL="0" indent="0" lvl="0">
              <a:lnSpc>
                <a:spcPts val="4480"/>
              </a:lnSpc>
              <a:spcBef>
                <a:spcPct val="0"/>
              </a:spcBef>
            </a:pPr>
            <a:r>
              <a:rPr lang="en-US" sz="3200">
                <a:solidFill>
                  <a:srgbClr val="000000"/>
                </a:solidFill>
                <a:latin typeface="Public Sans Bold"/>
              </a:rPr>
              <a:t>Aktuálně trestané útoky motivované předsudky vůči lidem z důvodu:</a:t>
            </a:r>
          </a:p>
        </p:txBody>
      </p:sp>
      <p:grpSp>
        <p:nvGrpSpPr>
          <p:cNvPr name="Group 10" id="10"/>
          <p:cNvGrpSpPr/>
          <p:nvPr/>
        </p:nvGrpSpPr>
        <p:grpSpPr>
          <a:xfrm rot="0">
            <a:off x="9144000" y="2600294"/>
            <a:ext cx="381611" cy="381000"/>
            <a:chOff x="0" y="0"/>
            <a:chExt cx="6350000" cy="6339840"/>
          </a:xfrm>
        </p:grpSpPr>
        <p:sp>
          <p:nvSpPr>
            <p:cNvPr name="Freeform 11" id="11"/>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C3D5D9"/>
            </a:solidFill>
          </p:spPr>
        </p:sp>
      </p:grpSp>
      <p:sp>
        <p:nvSpPr>
          <p:cNvPr name="TextBox 12" id="12"/>
          <p:cNvSpPr txBox="true"/>
          <p:nvPr/>
        </p:nvSpPr>
        <p:spPr>
          <a:xfrm rot="0">
            <a:off x="9525611" y="4968111"/>
            <a:ext cx="6358842" cy="2285974"/>
          </a:xfrm>
          <a:prstGeom prst="rect">
            <a:avLst/>
          </a:prstGeom>
        </p:spPr>
        <p:txBody>
          <a:bodyPr anchor="t" rtlCol="false" tIns="0" lIns="0" bIns="0" rIns="0">
            <a:spAutoFit/>
          </a:bodyPr>
          <a:lstStyle/>
          <a:p>
            <a:pPr marL="561341" indent="-280670" lvl="1">
              <a:lnSpc>
                <a:spcPts val="3640"/>
              </a:lnSpc>
              <a:buFont typeface="Arial"/>
              <a:buChar char="•"/>
            </a:pPr>
            <a:r>
              <a:rPr lang="en-US" sz="2600">
                <a:solidFill>
                  <a:srgbClr val="000000"/>
                </a:solidFill>
                <a:latin typeface="Public Sans"/>
              </a:rPr>
              <a:t>Pohlaví</a:t>
            </a:r>
          </a:p>
          <a:p>
            <a:pPr marL="561341" indent="-280670" lvl="1">
              <a:lnSpc>
                <a:spcPts val="3640"/>
              </a:lnSpc>
              <a:buFont typeface="Arial"/>
              <a:buChar char="•"/>
            </a:pPr>
            <a:r>
              <a:rPr lang="en-US" sz="2600">
                <a:solidFill>
                  <a:srgbClr val="000000"/>
                </a:solidFill>
                <a:latin typeface="Public Sans"/>
              </a:rPr>
              <a:t>Sexuální orientace</a:t>
            </a:r>
          </a:p>
          <a:p>
            <a:pPr marL="561341" indent="-280670" lvl="1">
              <a:lnSpc>
                <a:spcPts val="3640"/>
              </a:lnSpc>
              <a:buFont typeface="Arial"/>
              <a:buChar char="•"/>
            </a:pPr>
            <a:r>
              <a:rPr lang="en-US" sz="2600">
                <a:solidFill>
                  <a:srgbClr val="000000"/>
                </a:solidFill>
                <a:latin typeface="Public Sans"/>
              </a:rPr>
              <a:t>Věk</a:t>
            </a:r>
          </a:p>
          <a:p>
            <a:pPr marL="561341" indent="-280670" lvl="1">
              <a:lnSpc>
                <a:spcPts val="3640"/>
              </a:lnSpc>
              <a:buFont typeface="Arial"/>
              <a:buChar char="•"/>
            </a:pPr>
            <a:r>
              <a:rPr lang="en-US" sz="2600">
                <a:solidFill>
                  <a:srgbClr val="000000"/>
                </a:solidFill>
                <a:latin typeface="Public Sans"/>
              </a:rPr>
              <a:t>Zdravotní postižení a zdravotní stav</a:t>
            </a:r>
          </a:p>
          <a:p>
            <a:pPr algn="l" marL="561340" indent="-280670" lvl="1">
              <a:lnSpc>
                <a:spcPts val="3640"/>
              </a:lnSpc>
              <a:buFont typeface="Arial"/>
              <a:buChar char="•"/>
            </a:pPr>
            <a:r>
              <a:rPr lang="en-US" sz="2600">
                <a:solidFill>
                  <a:srgbClr val="000000"/>
                </a:solidFill>
                <a:latin typeface="Public Sans"/>
              </a:rPr>
              <a:t>Sociální původ</a:t>
            </a:r>
          </a:p>
        </p:txBody>
      </p:sp>
      <p:sp>
        <p:nvSpPr>
          <p:cNvPr name="Freeform 13" id="13"/>
          <p:cNvSpPr/>
          <p:nvPr/>
        </p:nvSpPr>
        <p:spPr>
          <a:xfrm flipH="true" flipV="false" rot="0">
            <a:off x="14636558" y="0"/>
            <a:ext cx="3651442" cy="3660347"/>
          </a:xfrm>
          <a:custGeom>
            <a:avLst/>
            <a:gdLst/>
            <a:ahLst/>
            <a:cxnLst/>
            <a:rect r="r" b="b" t="t" l="l"/>
            <a:pathLst>
              <a:path h="3660347" w="3651442">
                <a:moveTo>
                  <a:pt x="3651442" y="0"/>
                </a:moveTo>
                <a:lnTo>
                  <a:pt x="0" y="0"/>
                </a:lnTo>
                <a:lnTo>
                  <a:pt x="0" y="3660347"/>
                </a:lnTo>
                <a:lnTo>
                  <a:pt x="3651442" y="3660347"/>
                </a:lnTo>
                <a:lnTo>
                  <a:pt x="3651442"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40991" y="1028700"/>
            <a:ext cx="14406017" cy="8498634"/>
          </a:xfrm>
          <a:custGeom>
            <a:avLst/>
            <a:gdLst/>
            <a:ahLst/>
            <a:cxnLst/>
            <a:rect r="r" b="b" t="t" l="l"/>
            <a:pathLst>
              <a:path h="8498634" w="14406017">
                <a:moveTo>
                  <a:pt x="0" y="0"/>
                </a:moveTo>
                <a:lnTo>
                  <a:pt x="14406018" y="0"/>
                </a:lnTo>
                <a:lnTo>
                  <a:pt x="14406018" y="8498634"/>
                </a:lnTo>
                <a:lnTo>
                  <a:pt x="0" y="8498634"/>
                </a:lnTo>
                <a:lnTo>
                  <a:pt x="0" y="0"/>
                </a:lnTo>
                <a:close/>
              </a:path>
            </a:pathLst>
          </a:custGeom>
          <a:blipFill>
            <a:blip r:embed="rId2"/>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08176" y="896631"/>
            <a:ext cx="11779824" cy="9390369"/>
          </a:xfrm>
          <a:custGeom>
            <a:avLst/>
            <a:gdLst/>
            <a:ahLst/>
            <a:cxnLst/>
            <a:rect r="r" b="b" t="t" l="l"/>
            <a:pathLst>
              <a:path h="9390369" w="11779824">
                <a:moveTo>
                  <a:pt x="0" y="0"/>
                </a:moveTo>
                <a:lnTo>
                  <a:pt x="11779824" y="0"/>
                </a:lnTo>
                <a:lnTo>
                  <a:pt x="11779824" y="9390369"/>
                </a:lnTo>
                <a:lnTo>
                  <a:pt x="0" y="9390369"/>
                </a:lnTo>
                <a:lnTo>
                  <a:pt x="0" y="0"/>
                </a:lnTo>
                <a:close/>
              </a:path>
            </a:pathLst>
          </a:custGeom>
          <a:blipFill>
            <a:blip r:embed="rId2"/>
            <a:stretch>
              <a:fillRect l="-21577" t="-6187" r="0" b="0"/>
            </a:stretch>
          </a:blipFill>
        </p:spPr>
      </p:sp>
      <p:sp>
        <p:nvSpPr>
          <p:cNvPr name="AutoShape 3" id="3"/>
          <p:cNvSpPr/>
          <p:nvPr/>
        </p:nvSpPr>
        <p:spPr>
          <a:xfrm rot="0">
            <a:off x="907274" y="5267398"/>
            <a:ext cx="5866439" cy="3990902"/>
          </a:xfrm>
          <a:prstGeom prst="rect">
            <a:avLst/>
          </a:prstGeom>
          <a:solidFill>
            <a:srgbClr val="E5F5F8"/>
          </a:solidFill>
        </p:spPr>
      </p:sp>
      <p:grpSp>
        <p:nvGrpSpPr>
          <p:cNvPr name="Group 4" id="4"/>
          <p:cNvGrpSpPr/>
          <p:nvPr/>
        </p:nvGrpSpPr>
        <p:grpSpPr>
          <a:xfrm rot="0">
            <a:off x="1183319" y="5463575"/>
            <a:ext cx="347498" cy="347498"/>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FE978"/>
            </a:solidFill>
            <a:ln w="9525" cap="sq">
              <a:solidFill>
                <a:srgbClr val="000000"/>
              </a:solidFill>
              <a:prstDash val="solid"/>
              <a:miter/>
            </a:ln>
          </p:spPr>
        </p:sp>
        <p:sp>
          <p:nvSpPr>
            <p:cNvPr name="TextBox 6" id="6"/>
            <p:cNvSpPr txBox="true"/>
            <p:nvPr/>
          </p:nvSpPr>
          <p:spPr>
            <a:xfrm>
              <a:off x="76200" y="38100"/>
              <a:ext cx="660400" cy="698500"/>
            </a:xfrm>
            <a:prstGeom prst="rect">
              <a:avLst/>
            </a:prstGeom>
          </p:spPr>
          <p:txBody>
            <a:bodyPr anchor="ctr" rtlCol="false" tIns="50800" lIns="50800" bIns="50800" rIns="50800"/>
            <a:lstStyle/>
            <a:p>
              <a:pPr algn="ctr">
                <a:lnSpc>
                  <a:spcPts val="1819"/>
                </a:lnSpc>
              </a:pPr>
            </a:p>
          </p:txBody>
        </p:sp>
      </p:grpSp>
      <p:grpSp>
        <p:nvGrpSpPr>
          <p:cNvPr name="Group 7" id="7"/>
          <p:cNvGrpSpPr/>
          <p:nvPr/>
        </p:nvGrpSpPr>
        <p:grpSpPr>
          <a:xfrm rot="0">
            <a:off x="1183319" y="6404166"/>
            <a:ext cx="347498" cy="347498"/>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63B4"/>
            </a:solidFill>
            <a:ln w="9525" cap="sq">
              <a:solidFill>
                <a:srgbClr val="000000"/>
              </a:solidFill>
              <a:prstDash val="solid"/>
              <a:miter/>
            </a:ln>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a:lnSpc>
                  <a:spcPts val="1819"/>
                </a:lnSpc>
              </a:pPr>
            </a:p>
          </p:txBody>
        </p:sp>
      </p:grpSp>
      <p:grpSp>
        <p:nvGrpSpPr>
          <p:cNvPr name="Group 10" id="10"/>
          <p:cNvGrpSpPr/>
          <p:nvPr/>
        </p:nvGrpSpPr>
        <p:grpSpPr>
          <a:xfrm rot="0">
            <a:off x="1183319" y="7270772"/>
            <a:ext cx="347498" cy="347498"/>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DAEA"/>
            </a:solidFill>
            <a:ln w="9525" cap="sq">
              <a:solidFill>
                <a:srgbClr val="000000"/>
              </a:solidFill>
              <a:prstDash val="solid"/>
              <a:miter/>
            </a:ln>
          </p:spPr>
        </p:sp>
        <p:sp>
          <p:nvSpPr>
            <p:cNvPr name="TextBox 12" id="12"/>
            <p:cNvSpPr txBox="true"/>
            <p:nvPr/>
          </p:nvSpPr>
          <p:spPr>
            <a:xfrm>
              <a:off x="76200" y="38100"/>
              <a:ext cx="660400" cy="698500"/>
            </a:xfrm>
            <a:prstGeom prst="rect">
              <a:avLst/>
            </a:prstGeom>
          </p:spPr>
          <p:txBody>
            <a:bodyPr anchor="ctr" rtlCol="false" tIns="50800" lIns="50800" bIns="50800" rIns="50800"/>
            <a:lstStyle/>
            <a:p>
              <a:pPr algn="ctr">
                <a:lnSpc>
                  <a:spcPts val="1819"/>
                </a:lnSpc>
              </a:pPr>
            </a:p>
          </p:txBody>
        </p:sp>
      </p:grpSp>
      <p:grpSp>
        <p:nvGrpSpPr>
          <p:cNvPr name="Group 13" id="13"/>
          <p:cNvGrpSpPr/>
          <p:nvPr/>
        </p:nvGrpSpPr>
        <p:grpSpPr>
          <a:xfrm rot="0">
            <a:off x="1183319" y="8122096"/>
            <a:ext cx="347498" cy="347498"/>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A649"/>
            </a:solidFill>
            <a:ln w="9525" cap="sq">
              <a:solidFill>
                <a:srgbClr val="000000"/>
              </a:solidFill>
              <a:prstDash val="solid"/>
              <a:miter/>
            </a:ln>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1819"/>
                </a:lnSpc>
              </a:pPr>
            </a:p>
          </p:txBody>
        </p:sp>
      </p:grpSp>
      <p:grpSp>
        <p:nvGrpSpPr>
          <p:cNvPr name="Group 16" id="16"/>
          <p:cNvGrpSpPr/>
          <p:nvPr/>
        </p:nvGrpSpPr>
        <p:grpSpPr>
          <a:xfrm rot="0">
            <a:off x="1183319" y="8648766"/>
            <a:ext cx="347498" cy="347498"/>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C9BB9"/>
            </a:solidFill>
            <a:ln w="9525" cap="sq">
              <a:solidFill>
                <a:srgbClr val="000000"/>
              </a:solidFill>
              <a:prstDash val="solid"/>
              <a:miter/>
            </a:ln>
          </p:spPr>
        </p:sp>
        <p:sp>
          <p:nvSpPr>
            <p:cNvPr name="TextBox 18" id="18"/>
            <p:cNvSpPr txBox="true"/>
            <p:nvPr/>
          </p:nvSpPr>
          <p:spPr>
            <a:xfrm>
              <a:off x="76200" y="38100"/>
              <a:ext cx="660400" cy="698500"/>
            </a:xfrm>
            <a:prstGeom prst="rect">
              <a:avLst/>
            </a:prstGeom>
          </p:spPr>
          <p:txBody>
            <a:bodyPr anchor="ctr" rtlCol="false" tIns="50800" lIns="50800" bIns="50800" rIns="50800"/>
            <a:lstStyle/>
            <a:p>
              <a:pPr algn="ctr">
                <a:lnSpc>
                  <a:spcPts val="1819"/>
                </a:lnSpc>
              </a:pPr>
            </a:p>
          </p:txBody>
        </p:sp>
      </p:grpSp>
      <p:sp>
        <p:nvSpPr>
          <p:cNvPr name="TextBox 19" id="19"/>
          <p:cNvSpPr txBox="true"/>
          <p:nvPr/>
        </p:nvSpPr>
        <p:spPr>
          <a:xfrm rot="0">
            <a:off x="1674413" y="5455856"/>
            <a:ext cx="4764489" cy="725143"/>
          </a:xfrm>
          <a:prstGeom prst="rect">
            <a:avLst/>
          </a:prstGeom>
        </p:spPr>
        <p:txBody>
          <a:bodyPr anchor="t" rtlCol="false" tIns="0" lIns="0" bIns="0" rIns="0">
            <a:spAutoFit/>
          </a:bodyPr>
          <a:lstStyle/>
          <a:p>
            <a:pPr algn="l" marL="0" indent="0" lvl="0">
              <a:lnSpc>
                <a:spcPts val="2971"/>
              </a:lnSpc>
            </a:pPr>
            <a:r>
              <a:rPr lang="en-US" sz="1941">
                <a:solidFill>
                  <a:srgbClr val="000000"/>
                </a:solidFill>
                <a:latin typeface="Inter"/>
              </a:rPr>
              <a:t>sexuální orientace., pohlavní identita, zdravotní postižení, věk</a:t>
            </a:r>
          </a:p>
        </p:txBody>
      </p:sp>
      <p:sp>
        <p:nvSpPr>
          <p:cNvPr name="TextBox 20" id="20"/>
          <p:cNvSpPr txBox="true"/>
          <p:nvPr/>
        </p:nvSpPr>
        <p:spPr>
          <a:xfrm rot="0">
            <a:off x="1674413" y="6360435"/>
            <a:ext cx="4634512" cy="725143"/>
          </a:xfrm>
          <a:prstGeom prst="rect">
            <a:avLst/>
          </a:prstGeom>
        </p:spPr>
        <p:txBody>
          <a:bodyPr anchor="t" rtlCol="false" tIns="0" lIns="0" bIns="0" rIns="0">
            <a:spAutoFit/>
          </a:bodyPr>
          <a:lstStyle/>
          <a:p>
            <a:pPr algn="l" marL="0" indent="0" lvl="0">
              <a:lnSpc>
                <a:spcPts val="2971"/>
              </a:lnSpc>
            </a:pPr>
            <a:r>
              <a:rPr lang="en-US" sz="1941">
                <a:solidFill>
                  <a:srgbClr val="000000"/>
                </a:solidFill>
                <a:latin typeface="Inter"/>
              </a:rPr>
              <a:t>sexuální orientace, pohlavní identita, zdravotní postižení</a:t>
            </a:r>
          </a:p>
        </p:txBody>
      </p:sp>
      <p:sp>
        <p:nvSpPr>
          <p:cNvPr name="TextBox 21" id="21"/>
          <p:cNvSpPr txBox="true"/>
          <p:nvPr/>
        </p:nvSpPr>
        <p:spPr>
          <a:xfrm rot="0">
            <a:off x="1674413" y="7222361"/>
            <a:ext cx="4634512" cy="725143"/>
          </a:xfrm>
          <a:prstGeom prst="rect">
            <a:avLst/>
          </a:prstGeom>
        </p:spPr>
        <p:txBody>
          <a:bodyPr anchor="t" rtlCol="false" tIns="0" lIns="0" bIns="0" rIns="0">
            <a:spAutoFit/>
          </a:bodyPr>
          <a:lstStyle/>
          <a:p>
            <a:pPr>
              <a:lnSpc>
                <a:spcPts val="2971"/>
              </a:lnSpc>
            </a:pPr>
            <a:r>
              <a:rPr lang="en-US" sz="1941">
                <a:solidFill>
                  <a:srgbClr val="000000"/>
                </a:solidFill>
                <a:latin typeface="Inter"/>
              </a:rPr>
              <a:t>sexuální orientace, pohlavní identita</a:t>
            </a:r>
          </a:p>
          <a:p>
            <a:pPr algn="l" marL="0" indent="0" lvl="0">
              <a:lnSpc>
                <a:spcPts val="2971"/>
              </a:lnSpc>
            </a:pPr>
            <a:r>
              <a:rPr lang="en-US" sz="1941">
                <a:solidFill>
                  <a:srgbClr val="000000"/>
                </a:solidFill>
                <a:latin typeface="Inter"/>
              </a:rPr>
              <a:t>(NL - GI/zdravotní postižení)</a:t>
            </a:r>
          </a:p>
        </p:txBody>
      </p:sp>
      <p:sp>
        <p:nvSpPr>
          <p:cNvPr name="TextBox 22" id="22"/>
          <p:cNvSpPr txBox="true"/>
          <p:nvPr/>
        </p:nvSpPr>
        <p:spPr>
          <a:xfrm rot="0">
            <a:off x="1674413" y="8084899"/>
            <a:ext cx="3542815" cy="355217"/>
          </a:xfrm>
          <a:prstGeom prst="rect">
            <a:avLst/>
          </a:prstGeom>
        </p:spPr>
        <p:txBody>
          <a:bodyPr anchor="t" rtlCol="false" tIns="0" lIns="0" bIns="0" rIns="0">
            <a:spAutoFit/>
          </a:bodyPr>
          <a:lstStyle/>
          <a:p>
            <a:pPr algn="l" marL="0" indent="0" lvl="0">
              <a:lnSpc>
                <a:spcPts val="2971"/>
              </a:lnSpc>
            </a:pPr>
            <a:r>
              <a:rPr lang="en-US" sz="1941">
                <a:solidFill>
                  <a:srgbClr val="000000"/>
                </a:solidFill>
                <a:latin typeface="Inter"/>
              </a:rPr>
              <a:t>sexuální orientace</a:t>
            </a:r>
          </a:p>
        </p:txBody>
      </p:sp>
      <p:sp>
        <p:nvSpPr>
          <p:cNvPr name="TextBox 23" id="23"/>
          <p:cNvSpPr txBox="true"/>
          <p:nvPr/>
        </p:nvSpPr>
        <p:spPr>
          <a:xfrm rot="0">
            <a:off x="1674413" y="8641047"/>
            <a:ext cx="3542815" cy="355217"/>
          </a:xfrm>
          <a:prstGeom prst="rect">
            <a:avLst/>
          </a:prstGeom>
        </p:spPr>
        <p:txBody>
          <a:bodyPr anchor="t" rtlCol="false" tIns="0" lIns="0" bIns="0" rIns="0">
            <a:spAutoFit/>
          </a:bodyPr>
          <a:lstStyle/>
          <a:p>
            <a:pPr algn="l" marL="0" indent="0" lvl="0">
              <a:lnSpc>
                <a:spcPts val="2971"/>
              </a:lnSpc>
            </a:pPr>
            <a:r>
              <a:rPr lang="en-US" sz="1941">
                <a:solidFill>
                  <a:srgbClr val="000000"/>
                </a:solidFill>
                <a:latin typeface="Inter"/>
              </a:rPr>
              <a:t>žádná</a:t>
            </a:r>
          </a:p>
        </p:txBody>
      </p:sp>
      <p:sp>
        <p:nvSpPr>
          <p:cNvPr name="TextBox 24" id="24"/>
          <p:cNvSpPr txBox="true"/>
          <p:nvPr/>
        </p:nvSpPr>
        <p:spPr>
          <a:xfrm rot="0">
            <a:off x="907274" y="707250"/>
            <a:ext cx="8818055" cy="1551647"/>
          </a:xfrm>
          <a:prstGeom prst="rect">
            <a:avLst/>
          </a:prstGeom>
        </p:spPr>
        <p:txBody>
          <a:bodyPr anchor="t" rtlCol="false" tIns="0" lIns="0" bIns="0" rIns="0">
            <a:spAutoFit/>
          </a:bodyPr>
          <a:lstStyle/>
          <a:p>
            <a:pPr algn="l" marL="0" indent="0" lvl="0">
              <a:lnSpc>
                <a:spcPts val="6263"/>
              </a:lnSpc>
              <a:spcBef>
                <a:spcPct val="0"/>
              </a:spcBef>
            </a:pPr>
            <a:r>
              <a:rPr lang="en-US" sz="4474">
                <a:solidFill>
                  <a:srgbClr val="2A2A2A"/>
                </a:solidFill>
                <a:latin typeface="Garet 2 Bold"/>
              </a:rPr>
              <a:t>Ochrana před předsudečnou trestnou činností</a:t>
            </a:r>
          </a:p>
        </p:txBody>
      </p:sp>
      <p:sp>
        <p:nvSpPr>
          <p:cNvPr name="TextBox 25" id="25"/>
          <p:cNvSpPr txBox="true"/>
          <p:nvPr/>
        </p:nvSpPr>
        <p:spPr>
          <a:xfrm rot="0">
            <a:off x="907274" y="2510487"/>
            <a:ext cx="6394086" cy="1876425"/>
          </a:xfrm>
          <a:prstGeom prst="rect">
            <a:avLst/>
          </a:prstGeom>
        </p:spPr>
        <p:txBody>
          <a:bodyPr anchor="t" rtlCol="false" tIns="0" lIns="0" bIns="0" rIns="0">
            <a:spAutoFit/>
          </a:bodyPr>
          <a:lstStyle/>
          <a:p>
            <a:pPr algn="l" marL="0" indent="0" lvl="0">
              <a:lnSpc>
                <a:spcPts val="3824"/>
              </a:lnSpc>
            </a:pPr>
            <a:r>
              <a:rPr lang="en-US" sz="2499">
                <a:solidFill>
                  <a:srgbClr val="000000"/>
                </a:solidFill>
                <a:latin typeface="Inter"/>
              </a:rPr>
              <a:t>Vybrané pohnutky (věk, zdravotní postižení, pohlaví/pohlavní identita, sexuální orientace. Česká republika patří mezi země s nejnižší ochranou.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DAF0sOllDb4</dc:identifier>
  <dcterms:modified xsi:type="dcterms:W3CDTF">2011-08-01T06:04:30Z</dcterms:modified>
  <cp:revision>1</cp:revision>
  <dc:title>Tisková konference</dc:title>
</cp:coreProperties>
</file>